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8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74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02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92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47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0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21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8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640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89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09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29D4A-5251-4190-B30B-2434263EA033}" type="datetimeFigureOut">
              <a:rPr lang="tr-TR" smtClean="0"/>
              <a:t>19.05.2026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0F54-961E-4E22-8232-F3FAF43620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KAN ALMA YÖNETİMİ VE KAN GAZ YORUMLANMASI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624044" y="4077050"/>
            <a:ext cx="7236902" cy="1264640"/>
          </a:xfrm>
        </p:spPr>
        <p:txBody>
          <a:bodyPr>
            <a:normAutofit fontScale="70000" lnSpcReduction="20000"/>
          </a:bodyPr>
          <a:lstStyle/>
          <a:p>
            <a:r>
              <a:rPr lang="tr-TR" smtClean="0"/>
              <a:t>HAZIRLAYANLAR</a:t>
            </a:r>
          </a:p>
          <a:p>
            <a:endParaRPr lang="tr-TR"/>
          </a:p>
          <a:p>
            <a:r>
              <a:rPr lang="tr-TR" smtClean="0"/>
              <a:t>İSA SALCAN</a:t>
            </a:r>
          </a:p>
          <a:p>
            <a:r>
              <a:rPr lang="tr-TR" smtClean="0"/>
              <a:t>YILDIRIM DAMAR</a:t>
            </a:r>
          </a:p>
        </p:txBody>
      </p:sp>
    </p:spTree>
    <p:extLst>
      <p:ext uri="{BB962C8B-B14F-4D97-AF65-F5344CB8AC3E}">
        <p14:creationId xmlns:p14="http://schemas.microsoft.com/office/powerpoint/2010/main" val="6771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208513" cy="834501"/>
          </a:xfrm>
        </p:spPr>
        <p:txBody>
          <a:bodyPr/>
          <a:lstStyle/>
          <a:p>
            <a:r>
              <a:rPr lang="da-DK" smtClean="0"/>
              <a:t> </a:t>
            </a:r>
            <a:r>
              <a:rPr lang="da-DK" smtClean="0">
                <a:solidFill>
                  <a:schemeClr val="tx2">
                    <a:lumMod val="75000"/>
                  </a:schemeClr>
                </a:solidFill>
              </a:rPr>
              <a:t>Solunumsal</a:t>
            </a:r>
            <a:r>
              <a:rPr lang="da-DK" smtClean="0"/>
              <a:t> </a:t>
            </a:r>
            <a:r>
              <a:rPr lang="da-DK" smtClean="0">
                <a:solidFill>
                  <a:schemeClr val="tx2">
                    <a:lumMod val="75000"/>
                  </a:schemeClr>
                </a:solidFill>
              </a:rPr>
              <a:t>Alkaloz Tanımı ve Kriterleri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5284" y="1375794"/>
            <a:ext cx="5452291" cy="4813869"/>
          </a:xfrm>
        </p:spPr>
        <p:txBody>
          <a:bodyPr>
            <a:normAutofit fontScale="70000" lnSpcReduction="20000"/>
          </a:bodyPr>
          <a:lstStyle/>
          <a:p>
            <a:r>
              <a:rPr lang="tr-TR" sz="2900" b="1"/>
              <a:t>Laboratuvar Bulguları</a:t>
            </a:r>
            <a:r>
              <a:rPr lang="tr-TR" sz="2900"/>
              <a:t>: \(pH &gt; 7.45\) ve \(pCO_2 &lt; 35 \text{ mmHg}\) olmasıdır.</a:t>
            </a:r>
          </a:p>
          <a:p>
            <a:r>
              <a:rPr lang="tr-TR" sz="2900" b="1"/>
              <a:t>Temel Mekanizma</a:t>
            </a:r>
            <a:r>
              <a:rPr lang="tr-TR" sz="2900"/>
              <a:t>: Alveoler hiperventilasyon sonucunda, akciğerlerden aşırı miktarda karbondioksit gazının dışarı üflenmesi ve kandaki asit yükünün azalmasıdır.</a:t>
            </a:r>
          </a:p>
          <a:p>
            <a:r>
              <a:rPr lang="tr-TR" sz="2900" b="1"/>
              <a:t>Kompansasyon</a:t>
            </a:r>
            <a:r>
              <a:rPr lang="tr-TR" sz="2900"/>
              <a:t>: Böbrekler \(HCO_{3}\) atılımını artırarak yanıt verir.</a:t>
            </a:r>
          </a:p>
          <a:p>
            <a:r>
              <a:rPr lang="tr-TR" sz="2900" b="1" smtClean="0"/>
              <a:t> </a:t>
            </a:r>
            <a:r>
              <a:rPr lang="tr-TR" sz="2900" b="1"/>
              <a:t>Solunumsal Alkalozun Klinik Nedenleri</a:t>
            </a:r>
          </a:p>
          <a:p>
            <a:r>
              <a:rPr lang="tr-TR" sz="2900" b="1"/>
              <a:t>Psikojenik Tetikleyiciler</a:t>
            </a:r>
            <a:r>
              <a:rPr lang="tr-TR" sz="2900"/>
              <a:t>: Akut anksiyete, panik atak krizleri ve şiddetli histeri durumları.</a:t>
            </a:r>
          </a:p>
          <a:p>
            <a:r>
              <a:rPr lang="tr-TR" sz="2900" b="1"/>
              <a:t>Fizyolojik Uyaranlar</a:t>
            </a:r>
            <a:r>
              <a:rPr lang="tr-TR" sz="2900"/>
              <a:t>: Şiddetli akut ağrı, yüksek ateş, merkezi sinir sistemi lezyonları veya hipoksiye sekonder gelişen takipne.</a:t>
            </a:r>
          </a:p>
          <a:p>
            <a:r>
              <a:rPr lang="tr-TR" sz="2900" b="1"/>
              <a:t>İatrojenik Nedenler</a:t>
            </a:r>
            <a:r>
              <a:rPr lang="tr-TR" sz="2900"/>
              <a:t>: Mekanik ventilatörde hastaya klinik ihtiyacın üzerinde yüksek solunum </a:t>
            </a:r>
            <a:r>
              <a:rPr lang="tr-TR"/>
              <a:t>hızı (\(f\)) ayarlanması.</a:t>
            </a:r>
          </a:p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5922628" y="1280282"/>
            <a:ext cx="5272816" cy="5237963"/>
          </a:xfrm>
        </p:spPr>
        <p:txBody>
          <a:bodyPr>
            <a:normAutofit fontScale="70000" lnSpcReduction="20000"/>
          </a:bodyPr>
          <a:lstStyle/>
          <a:p>
            <a:r>
              <a:rPr lang="tr-TR" sz="2300" b="1"/>
              <a:t>Solunumsal Alkalozda Hasta Başı Klinik Bulgular</a:t>
            </a:r>
          </a:p>
          <a:p>
            <a:r>
              <a:rPr lang="tr-TR" sz="2300" b="1"/>
              <a:t>Nöromüsküler Bulgular</a:t>
            </a:r>
            <a:r>
              <a:rPr lang="tr-TR" sz="2300"/>
              <a:t>: Alkalemiye bağlı iyonize kalsiyumun düşmesi sonucu el ve ayaklarda uyuşma, dudak çevresinde karıncalanma, kas krampları ve tetani.</a:t>
            </a:r>
          </a:p>
          <a:p>
            <a:r>
              <a:rPr lang="tr-TR" sz="2300" b="1"/>
              <a:t>Merkezi Sinir Sistemi</a:t>
            </a:r>
            <a:r>
              <a:rPr lang="tr-TR" sz="2300"/>
              <a:t>: Serebral vazokonstrüksiyona bağlı baş dönmesi, senkop (bayılma) riski ve ışığa hassasiyet.</a:t>
            </a:r>
          </a:p>
          <a:p>
            <a:r>
              <a:rPr lang="tr-TR" b="1"/>
              <a:t>Solunumsal Alkalozda Hemşirelik Girişimleri</a:t>
            </a:r>
          </a:p>
          <a:p>
            <a:r>
              <a:rPr lang="tr-TR" b="1"/>
              <a:t>Solunum Kontrolü</a:t>
            </a:r>
            <a:r>
              <a:rPr lang="tr-TR"/>
              <a:t>: Sakin bir çevre sağlanır; hemşire hasta ile göz teması kurarak solunumu ritmik olarak yönlendirir ve yavaşlatır.</a:t>
            </a:r>
          </a:p>
          <a:p>
            <a:r>
              <a:rPr lang="tr-TR" b="1"/>
              <a:t>Ağrı ve Ventilatör Yönetimi</a:t>
            </a:r>
            <a:r>
              <a:rPr lang="tr-TR"/>
              <a:t>: Ağrı kaynaklı ise hekim istemli analjezi uygulanır. Ventilatördeki hastada \(pCO_{2}\) çok düşükse solunum frekansı (\(f\)) düşürülmesi için hekim bilgilendirilir.</a:t>
            </a:r>
          </a:p>
          <a:p>
            <a:r>
              <a:rPr lang="tr-TR" b="1"/>
              <a:t>Hasta Güvenliği</a:t>
            </a:r>
            <a:r>
              <a:rPr lang="tr-TR"/>
              <a:t>: Kas spazmları ve senkop riski nedeniyle yatak kenarlıkları kaldırılır; hasta düşmeye karşı korunur.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0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5086" y="192947"/>
            <a:ext cx="66189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Metabolik Asit-Baz Bozuklukları ve Bakım</a:t>
            </a:r>
          </a:p>
          <a:p>
            <a:endParaRPr lang="tr-TR" b="1" u="none" strike="noStrike" smtClean="0">
              <a:solidFill>
                <a:schemeClr val="tx2">
                  <a:lumMod val="75000"/>
                </a:schemeClr>
              </a:solidFill>
              <a:effectLst/>
              <a:latin typeface="Google Sans"/>
            </a:endParaRPr>
          </a:p>
          <a:p>
            <a:r>
              <a:rPr lang="tr-TR" b="1" u="none" strike="noStrike" smtClean="0">
                <a:effectLst/>
                <a:latin typeface="Google Sans"/>
              </a:rPr>
              <a:t> Metabolik Asidoz Tanımı ve Kriterleri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Laboratuvar Bulguları</a:t>
            </a:r>
            <a:r>
              <a:rPr lang="tr-TR" b="0" u="none" strike="noStrike" smtClean="0">
                <a:effectLst/>
                <a:latin typeface="Google Sans"/>
              </a:rPr>
              <a:t>: \(pH &lt; 7.35\) ve \(HCO_3 &lt; 22 \text{ mEq/L}\) olmasıdır.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Temel Mekanizma</a:t>
            </a:r>
            <a:r>
              <a:rPr lang="tr-TR" b="0" u="none" strike="noStrike" smtClean="0">
                <a:effectLst/>
                <a:latin typeface="Google Sans"/>
              </a:rPr>
              <a:t>: Vücutta metabolik kökenli asit üretiminin artması, böbreklerden asit atılımının bozulması veya sistemik olarak bikarbonat (baz) kaybı yaşanmasıdır.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Kompansasyon</a:t>
            </a:r>
            <a:r>
              <a:rPr lang="tr-TR" b="0" u="none" strike="noStrike" smtClean="0">
                <a:effectLst/>
                <a:latin typeface="Google Sans"/>
              </a:rPr>
              <a:t>: Akciğerler solunumu hızlandırarak \(CO_{2}\) uçurmaya çalışır.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r>
              <a:rPr lang="tr-TR" b="1" u="none" strike="noStrike" smtClean="0">
                <a:effectLst/>
                <a:latin typeface="Google Sans"/>
              </a:rPr>
              <a:t> </a:t>
            </a:r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Metabolik Asidozun Klinik Nedenleri</a:t>
            </a:r>
          </a:p>
          <a:p>
            <a:endParaRPr lang="tr-TR" b="1" u="none" strike="noStrike" smtClean="0">
              <a:solidFill>
                <a:schemeClr val="tx2">
                  <a:lumMod val="75000"/>
                </a:schemeClr>
              </a:solidFill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Asit Birikimi</a:t>
            </a:r>
            <a:r>
              <a:rPr lang="tr-TR" b="0" u="none" strike="noStrike" smtClean="0">
                <a:effectLst/>
                <a:latin typeface="Google Sans"/>
              </a:rPr>
              <a:t>: Diyabetik Ketoasidoz (DKA) tablosunda keton cisimlerinin birikmesi; sepsis veya şok durumunda doku hipoksisine bağlı laktat artışı.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Böbrek Hasarı</a:t>
            </a:r>
            <a:r>
              <a:rPr lang="tr-TR" b="0" u="none" strike="noStrike" smtClean="0">
                <a:effectLst/>
                <a:latin typeface="Google Sans"/>
              </a:rPr>
              <a:t>: Akut veya kronik böbrek yetmezliğinde hidrojen iyonlarının vücuttan atılamaması.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Bikarbonat Kaybı</a:t>
            </a:r>
            <a:r>
              <a:rPr lang="tr-TR" b="0" u="none" strike="noStrike" smtClean="0">
                <a:effectLst/>
                <a:latin typeface="Google Sans"/>
              </a:rPr>
              <a:t>: Şiddetli, yüksek hacimli alt gastrointestinal sistem kayıpları (ağır ve uzun süreli ishal).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21747" y="629174"/>
            <a:ext cx="8640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Metabolik Asidozda Hasta Başı Klinik Bulgular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Solunum Bulgusu</a:t>
            </a:r>
            <a:r>
              <a:rPr lang="tr-TR" b="0" u="none" strike="noStrike" smtClean="0">
                <a:effectLst/>
                <a:latin typeface="Google Sans"/>
              </a:rPr>
              <a:t>: Vücudun asidi akciğer yoluyla hızlıca atma çabası olan, derin ve hızlı solunum karakteri (</a:t>
            </a:r>
            <a:r>
              <a:rPr lang="tr-TR" b="1" u="none" strike="noStrike" smtClean="0">
                <a:effectLst/>
                <a:latin typeface="Google Sans"/>
              </a:rPr>
              <a:t>Kussmaul Solunumu</a:t>
            </a:r>
            <a:r>
              <a:rPr lang="tr-TR" b="0" u="none" strike="noStrike" smtClean="0">
                <a:effectLst/>
                <a:latin typeface="Google Sans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Kardiyovasküler Bulgular</a:t>
            </a:r>
            <a:r>
              <a:rPr lang="tr-TR" b="0" u="none" strike="noStrike" smtClean="0">
                <a:effectLst/>
                <a:latin typeface="Google Sans"/>
              </a:rPr>
              <a:t>: Miyokardiyal depresyon, dirençli hipotansiyon, periferik vazodilatasyon ve şok tablosu.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Sistemik Bulgular</a:t>
            </a:r>
            <a:r>
              <a:rPr lang="tr-TR" b="0" u="none" strike="noStrike" smtClean="0">
                <a:effectLst/>
                <a:latin typeface="Google Sans"/>
              </a:rPr>
              <a:t>: Genel halsizlik, bulantı, kusma ve letarji.</a:t>
            </a:r>
          </a:p>
          <a:p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Klinik Yorum</a:t>
            </a:r>
            <a:r>
              <a:rPr lang="tr-TR" b="0" u="none" strike="noStrike" smtClean="0">
                <a:effectLst/>
                <a:latin typeface="Google Sans"/>
              </a:rPr>
              <a:t>: Değer yüksekse vücutta ölçülemeyen bir asit birikmiştir (Laktat, Keton). Normal ise asidozun sebebi saf bikarbonat kaybıdır (İshal)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solidFill>
                <a:schemeClr val="tx2">
                  <a:lumMod val="75000"/>
                </a:schemeClr>
              </a:solidFill>
              <a:effectLst/>
              <a:latin typeface="Google Sans"/>
            </a:endParaRPr>
          </a:p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: Metabolik Asidozda Hemşirelik Girişimleri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Sıvı Resüsitasyonu</a:t>
            </a:r>
            <a:r>
              <a:rPr lang="tr-TR" b="0" u="none" strike="noStrike" smtClean="0">
                <a:effectLst/>
                <a:latin typeface="Google Sans"/>
              </a:rPr>
              <a:t>: Şok veya DKA kaynaklı asidozda geniş damar yolları açılır; hekim istemli IV hidrasyon tedavisi başlatılarak saatlik sıvı dengesi izlenir.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Bikarbonat İnfüzyon Yönetimi</a:t>
            </a:r>
            <a:r>
              <a:rPr lang="tr-TR" b="0" u="none" strike="noStrike" smtClean="0">
                <a:effectLst/>
                <a:latin typeface="Google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u="none" strike="noStrike" smtClean="0">
                <a:effectLst/>
                <a:latin typeface="Google Sans"/>
              </a:rPr>
              <a:t> \(pH &lt; 7.1\) ise ve hekim sodyum bikarbonat (\(NaHCO_{3}\)) istemişse, bu ilaç </a:t>
            </a:r>
            <a:r>
              <a:rPr lang="tr-TR" b="1" u="none" strike="noStrike" smtClean="0">
                <a:effectLst/>
                <a:latin typeface="Google Sans"/>
              </a:rPr>
              <a:t>kesinlikle bolus verilmez</a:t>
            </a:r>
            <a:r>
              <a:rPr lang="tr-TR" b="0" u="none" strike="noStrike" smtClean="0">
                <a:effectLst/>
                <a:latin typeface="Google Sans"/>
              </a:rPr>
              <a:t>; uygun mayi içinde yavaş infüzyonla ve santral hattan ekstravazasyon kontrolü yapılarak uygulanır.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mtClean="0"/>
              <a:t>Böbrek perfüzyonu için saatlik idrar çıkışı ve saatlik kan şekeri izlemi yapılır.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48919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116684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Metabolik Alkaloz Tanımı ve Kriterleri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Laboratuvar Bulguları</a:t>
            </a:r>
            <a:r>
              <a:rPr lang="tr-TR" b="0" u="none" strike="noStrike" smtClean="0">
                <a:effectLst/>
                <a:latin typeface="Google Sans"/>
              </a:rPr>
              <a:t>: \(pH &gt; 7.45\) ve \(HCO_3 &gt; 26 \text{ mEq/L}\) olmasıdır.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Temel Mekanizma</a:t>
            </a:r>
            <a:r>
              <a:rPr lang="tr-TR" b="0" u="none" strike="noStrike" smtClean="0">
                <a:effectLst/>
                <a:latin typeface="Google Sans"/>
              </a:rPr>
              <a:t>: Üst gastrointestinal sistemden asit karakterli sıvıların kaybı veya vücuda dışarıdan aşırı miktarda alkali (bikarbonat) eklenmesi durumudur.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Kompansasyon</a:t>
            </a:r>
            <a:r>
              <a:rPr lang="tr-TR" b="0" u="none" strike="noStrike" smtClean="0">
                <a:effectLst/>
                <a:latin typeface="Google Sans"/>
              </a:rPr>
              <a:t>: Akciğerler solunumu yavaşlatarak \(CO_{2}\) tutmaya çalışır.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Slayt 26: Metabolik Alkalozun Klinik Nedenleri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Asit Kayıpları</a:t>
            </a:r>
            <a:r>
              <a:rPr lang="tr-TR" b="0" u="none" strike="noStrike" smtClean="0">
                <a:effectLst/>
                <a:latin typeface="Google Sans"/>
              </a:rPr>
              <a:t>: Şiddetli ve uzamış kontrolsüz kusmalar; nazogastrik (NG) tüpün sürekli yüksek hacimli aktif aspirasyonda tutulması.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Renal Nedenler</a:t>
            </a:r>
            <a:r>
              <a:rPr lang="tr-TR" b="0" u="none" strike="noStrike" smtClean="0">
                <a:effectLst/>
                <a:latin typeface="Google Sans"/>
              </a:rPr>
              <a:t>: Yoğun bakımda aşırı veya kontrolsüz diüretik (Furosemid) kullanımı ile klor ve potasyum kaybı.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İatrojenik Girişimler</a:t>
            </a:r>
            <a:r>
              <a:rPr lang="tr-TR" b="0" u="none" strike="noStrike" smtClean="0">
                <a:effectLst/>
                <a:latin typeface="Google Sans"/>
              </a:rPr>
              <a:t>: Asidoz tedavisinde hesaplanandan fazla sodyum bikarbonat infüzyonu yapılması.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220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werPoint Sunus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94284" y="987425"/>
            <a:ext cx="4377742" cy="4881563"/>
          </a:xfrm>
        </p:spPr>
        <p:txBody>
          <a:bodyPr/>
          <a:lstStyle/>
          <a:p>
            <a:r>
              <a:rPr lang="tr-TR" smtClean="0"/>
              <a:t>Metabolik Alkalozda Klinik Bulgular ve Hemşirelik BakımıKlinik Bulgular</a:t>
            </a:r>
          </a:p>
          <a:p>
            <a:r>
              <a:rPr lang="tr-TR" smtClean="0"/>
              <a:t> Hipokalemiye bağlı kas güçsüzlüğü, uyuşukluk, kardiyak aritmiler ve iyonize kalsiyum düşüklüğüne bağlı kas seğirmeleri.</a:t>
            </a:r>
          </a:p>
          <a:p>
            <a:r>
              <a:rPr lang="tr-TR" sz="2400" smtClean="0">
                <a:solidFill>
                  <a:schemeClr val="tx2">
                    <a:lumMod val="75000"/>
                  </a:schemeClr>
                </a:solidFill>
              </a:rPr>
              <a:t>Hemşirelik Girişimleri</a:t>
            </a:r>
          </a:p>
          <a:p>
            <a:r>
              <a:rPr lang="tr-TR" smtClean="0"/>
              <a:t>Kusması olan hastaya antiemetik tedavisi zamanında uygulanır; NG tüpten gelen sıvı hacmi mililitre olarak ölçülüp kaydedilir.Potasyum İzlemi: Alkaloz durumunda potasyum hücre içine kaçtığı için hasta hipokalemi ve ölümcül aritmiler yönünden sürekli monitörize edilir.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10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1340" y="654341"/>
            <a:ext cx="7154921" cy="933276"/>
          </a:xfrm>
        </p:spPr>
        <p:txBody>
          <a:bodyPr>
            <a:normAutofit fontScale="90000"/>
          </a:bodyPr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Diğer Kan Gazı</a:t>
            </a:r>
            <a:br>
              <a:rPr lang="tr-TR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Parametreleri ve Hemşirelik İzlemi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962203" y="2216791"/>
            <a:ext cx="3932237" cy="3811588"/>
          </a:xfrm>
        </p:spPr>
        <p:txBody>
          <a:bodyPr/>
          <a:lstStyle/>
          <a:p>
            <a:r>
              <a:rPr lang="tr-TR" b="1"/>
              <a:t>Parsiyel Oksijen Basıncı (\(pO_{2}\)) ve Hipoksemi Yönetimi</a:t>
            </a:r>
          </a:p>
          <a:p>
            <a:r>
              <a:rPr lang="tr-TR" b="1"/>
              <a:t>Normal Değer Aralığı</a:t>
            </a:r>
            <a:r>
              <a:rPr lang="tr-TR"/>
              <a:t>: </a:t>
            </a:r>
            <a:r>
              <a:rPr lang="tr-TR" b="1"/>
              <a:t>80 - 100 mmHg</a:t>
            </a:r>
            <a:endParaRPr lang="tr-TR"/>
          </a:p>
          <a:p>
            <a:r>
              <a:rPr lang="tr-TR" b="1"/>
              <a:t>Klinik Anlamı</a:t>
            </a:r>
            <a:r>
              <a:rPr lang="tr-TR"/>
              <a:t>: Akciğerlerden kana geçebilen çözünmüş serbest oksijen basıncıdır.</a:t>
            </a:r>
          </a:p>
          <a:p>
            <a:r>
              <a:rPr lang="tr-TR" b="1"/>
              <a:t>Hemşirelik Takibi</a:t>
            </a:r>
            <a:r>
              <a:rPr lang="tr-TR"/>
              <a:t>: Değerin </a:t>
            </a:r>
            <a:r>
              <a:rPr lang="tr-TR" b="1"/>
              <a:t>60 mmHg'nın altına</a:t>
            </a:r>
            <a:r>
              <a:rPr lang="tr-TR"/>
              <a:t> düşmesi akut solunum yetmezliğini gösterir. Hemşire solunum eforunu izlemeli ve hekim istemli oksijen titrasyonunu başlatmalıdır.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42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26546" y="18889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Oksijen Satürasyonu (\(sO_{2}\)) ve Sınırları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Normal Değer Aralığı</a:t>
            </a:r>
            <a:r>
              <a:rPr lang="tr-TR" b="0" u="none" strike="noStrike" smtClean="0">
                <a:effectLst/>
                <a:latin typeface="Google Sans"/>
              </a:rPr>
              <a:t>: </a:t>
            </a:r>
            <a:r>
              <a:rPr lang="tr-TR" b="1" u="none" strike="noStrike" smtClean="0">
                <a:effectLst/>
                <a:latin typeface="Google Sans"/>
              </a:rPr>
              <a:t>%95 - %100</a:t>
            </a: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Klinik Anlamı</a:t>
            </a:r>
            <a:r>
              <a:rPr lang="tr-TR" b="0" u="none" strike="noStrike" smtClean="0">
                <a:effectLst/>
                <a:latin typeface="Google Sans"/>
              </a:rPr>
              <a:t>: Hemoglobin moleküllerinin oksijenle doluluk oranıdır.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Hemşirelik İpucu</a:t>
            </a:r>
            <a:r>
              <a:rPr lang="tr-TR" b="0" u="none" strike="noStrike" smtClean="0">
                <a:effectLst/>
                <a:latin typeface="Google Sans"/>
              </a:rPr>
              <a:t>: Periferik hipotansiyon, soğukluk veya anemi durumlarında parmak ucu pulse oksimetre (\(SpO_{2}\)) hatalı sonuç verebilir; kan gazındaki \(sO_{2}\) en güvenilir parametredir.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30027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/>
              <a:t>Baz Açığı / Fazlalığı (Base Excess - BE)</a:t>
            </a:r>
          </a:p>
          <a:p>
            <a:r>
              <a:rPr lang="tr-TR" b="1"/>
              <a:t>Normal Değer Aralığı</a:t>
            </a:r>
            <a:r>
              <a:rPr lang="tr-TR"/>
              <a:t>: </a:t>
            </a:r>
            <a:r>
              <a:rPr lang="tr-TR" b="1"/>
              <a:t>-2 ile +2 mEq/L</a:t>
            </a:r>
            <a:endParaRPr lang="tr-TR"/>
          </a:p>
          <a:p>
            <a:r>
              <a:rPr lang="tr-TR" b="1"/>
              <a:t>Klinik Anlamı</a:t>
            </a:r>
            <a:r>
              <a:rPr lang="tr-TR"/>
              <a:t>: Solunumsal bileşenlerden bağımsız, kandaki toplam baz miktarındaki sapmayı gösterir.</a:t>
            </a:r>
          </a:p>
          <a:p>
            <a:r>
              <a:rPr lang="tr-TR" b="1"/>
              <a:t>Hemşirelik Yorumu</a:t>
            </a:r>
            <a:r>
              <a:rPr lang="tr-TR"/>
              <a:t>: </a:t>
            </a:r>
            <a:r>
              <a:rPr lang="tr-TR" b="1"/>
              <a:t>-2'den daha negatif</a:t>
            </a:r>
            <a:r>
              <a:rPr lang="tr-TR"/>
              <a:t> değerler (örn: -8) vücutta ciddi bir metabolik asit yükünü doğrular; sıvı resüsitasyonunun takibinde hemşireye kılavuzluk eder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/>
              <a:t>Laktat Takibi (ctLactate) ve Hücresel Perfüzyon</a:t>
            </a:r>
          </a:p>
          <a:p>
            <a:r>
              <a:rPr lang="tr-TR" b="1"/>
              <a:t>Normal Değer Aralığı</a:t>
            </a:r>
            <a:r>
              <a:rPr lang="tr-TR"/>
              <a:t>: </a:t>
            </a:r>
            <a:r>
              <a:rPr lang="tr-TR" b="1"/>
              <a:t>0.5 - 2.0 mmol/L</a:t>
            </a:r>
            <a:endParaRPr lang="tr-TR"/>
          </a:p>
          <a:p>
            <a:r>
              <a:rPr lang="tr-TR" b="1"/>
              <a:t>Klinik Önemi</a:t>
            </a:r>
            <a:r>
              <a:rPr lang="tr-TR"/>
              <a:t>: Dokuların oksijensiz kalarak anaerobik metabolizmaya geçtiğinin en hassas ve en erken göstergesidir.</a:t>
            </a:r>
          </a:p>
          <a:p>
            <a:r>
              <a:rPr lang="tr-TR" b="1"/>
              <a:t>Hemşirelik Rolü</a:t>
            </a:r>
            <a:r>
              <a:rPr lang="tr-TR"/>
              <a:t>: Sepsis ve septik şok yönetiminde seri kan gazı takiplerinde laktat trendi izlenir. Laktatın yükselmesi şokun derinleştiğini, düşmesi tedavinin etkinliğini gösterir.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26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185934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Potasyum (\(K^{+}\)) Dengesi ve Kardiyak Güvenlik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Normal Değer Aralığı</a:t>
            </a:r>
            <a:r>
              <a:rPr lang="tr-TR" b="0" u="none" strike="noStrike" smtClean="0">
                <a:effectLst/>
                <a:latin typeface="Google Sans"/>
              </a:rPr>
              <a:t>: </a:t>
            </a:r>
            <a:r>
              <a:rPr lang="tr-TR" b="1" u="none" strike="noStrike" smtClean="0">
                <a:effectLst/>
                <a:latin typeface="Google Sans"/>
              </a:rPr>
              <a:t>3.5 - 5.0 mEq/L</a:t>
            </a: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Hiperkalemi (\(&gt;5.0 \text{ mEq/L}\))</a:t>
            </a:r>
            <a:r>
              <a:rPr lang="tr-TR" b="0" u="none" strike="noStrike" smtClean="0">
                <a:effectLst/>
                <a:latin typeface="Google Sans"/>
              </a:rPr>
              <a:t>: Asidozda hidrojen iyonları hücre içine girerken potasyum dışarı çıkar. Hemşire monitörde sivri T dalgalarını izlemeli ve acil tedavi protokolünü (insülin-dekstroz, kalsiyum glukonat) hazır bulundurmalıdır.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Hipokalemi (\(&lt;3.5 \text{ mEq/L}\))</a:t>
            </a:r>
            <a:r>
              <a:rPr lang="tr-TR" b="0" u="none" strike="noStrike" smtClean="0">
                <a:effectLst/>
                <a:latin typeface="Google Sans"/>
              </a:rPr>
              <a:t>: Alkalozda gelişir. Potasyum replasmanı uygulanırken </a:t>
            </a:r>
            <a:r>
              <a:rPr lang="tr-TR" b="1" u="none" strike="noStrike" smtClean="0">
                <a:effectLst/>
                <a:latin typeface="Google Sans"/>
              </a:rPr>
              <a:t>asla bolus verilmemeli</a:t>
            </a:r>
            <a:r>
              <a:rPr lang="tr-TR" b="0" u="none" strike="noStrike" smtClean="0">
                <a:effectLst/>
                <a:latin typeface="Google Sans"/>
              </a:rPr>
              <a:t>, infüzyon pompası kullanılmalı ve saatlik idrar çıkışı kontrol edilmelidir.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12663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136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Sodyum (\(Na^{+}\)) ve İyonize Kalsiyum (\(iCa^{2+}\)) İzlemi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Sodyum (135–145 mEq/L)</a:t>
            </a:r>
            <a:r>
              <a:rPr lang="tr-TR" b="0" u="none" strike="noStrike" smtClean="0">
                <a:effectLst/>
                <a:latin typeface="Google Sans"/>
              </a:rPr>
              <a:t>: Hızlı sodyum değişimleri serebral ödem veya dehidratasyona neden olacağı için hastanın nörolojik durum ve bilinç takibi yapılmalıdır.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İyonize Kalsiyum (1.15–1.30 mmol/L)</a:t>
            </a:r>
            <a:r>
              <a:rPr lang="tr-TR" b="0" u="none" strike="noStrike" smtClean="0">
                <a:effectLst/>
                <a:latin typeface="Google Sans"/>
              </a:rPr>
              <a:t>: Masif kan transfüzyonlarında sitrat kalsiyumu bağladığı için düşer; hemşire tetani ve kas seğirmelerini izleyerek kalsiyum replasmanını yönetir.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5262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mşireler İçin Arteriyal Kan Gazı Yorumlaması | Hemsireyiz.NE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400" smtClean="0"/>
              <a:t>Arteriyel Kan Gazı Analizi ve Hemşirelik Yönetimi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36966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Glukoz ve Klor (\(Cl^{-}\)) Parametreleri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Glukoz</a:t>
            </a:r>
            <a:r>
              <a:rPr lang="tr-TR" b="0" u="none" strike="noStrike" smtClean="0">
                <a:effectLst/>
                <a:latin typeface="Google Sans"/>
              </a:rPr>
              <a:t>: Yoğun bakımda laboratuvar sonucunu beklemeden hipoglisemi krizlerinin hızla yakalanmasını ve insülin infüzyonunun güvenle yönetilmesini sağlar.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Klor (98–106 mEq/L)</a:t>
            </a:r>
            <a:r>
              <a:rPr lang="tr-TR" b="0" u="none" strike="noStrike" smtClean="0">
                <a:effectLst/>
                <a:latin typeface="Google Sans"/>
              </a:rPr>
              <a:t>: Büyük hacimli %0.9 Serum Fizyolojik (SF) infüzyonları sonrasında klor düzeyinin yükselmesi hiperkloremik metabolik asidozu tetikler; hidrasyon sıvıları bu doğrultuda takip edilir.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06399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Yoğun Bakım Tetkikleri ve Klinik İlişki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Tam Kan Sayımı (Hemogram) Parametreleri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Hemoglobin (Hb)</a:t>
            </a:r>
            <a:r>
              <a:rPr lang="tr-TR" b="0" u="none" strike="noStrike" smtClean="0">
                <a:effectLst/>
                <a:latin typeface="Google Sans"/>
              </a:rPr>
              <a:t>: Oksijen taşıma kapasitesini belirler. Hb düzeyi 7 g/dL'nin altına düşen hastalarda transfüzyon süreci hemşire tarafından çift kontrolle yönetilir.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Trombosit (PLT)</a:t>
            </a:r>
            <a:r>
              <a:rPr lang="tr-TR" b="0" u="none" strike="noStrike" smtClean="0">
                <a:effectLst/>
                <a:latin typeface="Google Sans"/>
              </a:rPr>
              <a:t>: 50.000/uL altındaki değerlerde spontan kanama riski artar. Hemşire invaziv girişimlerden (IM enjeksiyon, zorlamalı NG takılması) kaçınmalı, peteşi ve purpura yönünden cildi izlemelidir.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51741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27483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Böbrek Fonksiyon Tetkikleri ve İdrar Çıkışı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Parametreler</a:t>
            </a:r>
            <a:r>
              <a:rPr lang="tr-TR" b="0" u="none" strike="noStrike" smtClean="0">
                <a:effectLst/>
                <a:latin typeface="Google Sans"/>
              </a:rPr>
              <a:t>: Üre ve Kreatinin düzeyleri böbrek süzme fonksiyonunu yansıtır.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Hemşirelik Yaklaşımı</a:t>
            </a:r>
            <a:r>
              <a:rPr lang="tr-TR" b="0" u="none" strike="noStrike" smtClean="0">
                <a:effectLst/>
                <a:latin typeface="Google Sans"/>
              </a:rPr>
              <a:t>: Sadece laboratuvar sonucuna odaklanılmamalı, Akut Böbrek Hasarını erken evrede yakalamak amacıyla hastanın saatlik idrar çıkışı takip edilmelidir. İdrar miktarının </a:t>
            </a:r>
            <a:r>
              <a:rPr lang="tr-TR" b="1" u="none" strike="noStrike" smtClean="0">
                <a:effectLst/>
                <a:latin typeface="Google Sans"/>
              </a:rPr>
              <a:t>&lt;0.5 ml/kg/saat</a:t>
            </a:r>
            <a:r>
              <a:rPr lang="tr-TR" b="0" u="none" strike="noStrike" smtClean="0">
                <a:effectLst/>
                <a:latin typeface="Google Sans"/>
              </a:rPr>
              <a:t> olması durumunda hekime bilgi verilmelidir.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2447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: Karaciğer Fonksiyonları ve Koagülasyon Paneli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AST, ALT ve Bilirubinler</a:t>
            </a:r>
            <a:r>
              <a:rPr lang="tr-TR" b="0" u="none" strike="noStrike" smtClean="0">
                <a:effectLst/>
                <a:latin typeface="Google Sans"/>
              </a:rPr>
              <a:t>: Karaciğer perfüzyonunu ve şok karaciğeri gelişimini gösterir; hemşire hastayı sklera ve cilt renginde sararma yönünden izler.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PT, INR ve aPTT</a:t>
            </a:r>
            <a:r>
              <a:rPr lang="tr-TR" b="0" u="none" strike="noStrike" smtClean="0">
                <a:effectLst/>
                <a:latin typeface="Google Sans"/>
              </a:rPr>
              <a:t>: Yoğun bakım hastalarında uygulanan DVT profilaksisi (Heparin/Enoksaparin) süreçlerinde kanama riskini izlemek için hayati önem taşır; ilaç uygulaması öncesi bu değerler mutlaka kontrol edilir.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58060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Sepsis Biyobelirteçleri ve Kültür Yönetimi</a:t>
            </a:r>
          </a:p>
          <a:p>
            <a:endParaRPr lang="tr-TR" b="1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Parametreler</a:t>
            </a:r>
            <a:r>
              <a:rPr lang="tr-TR" b="0" u="none" strike="noStrike" smtClean="0">
                <a:effectLst/>
                <a:latin typeface="Google Sans"/>
              </a:rPr>
              <a:t>: CRP inflamasyonu gösterirken, Prokalsitonin (PCT) bakteriyel sepsise spesifiktir.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Hemşirelik Rolü</a:t>
            </a:r>
            <a:r>
              <a:rPr lang="tr-TR" b="0" u="none" strike="noStrike" smtClean="0">
                <a:effectLst/>
                <a:latin typeface="Google Sans"/>
              </a:rPr>
              <a:t>: Bu belirteçlerin yükseldiği ve enfeksiyon şüphesinin arttığı durumlarda hemşire, </a:t>
            </a:r>
            <a:r>
              <a:rPr lang="tr-TR" b="1" u="none" strike="noStrike" smtClean="0">
                <a:effectLst/>
                <a:latin typeface="Google Sans"/>
              </a:rPr>
              <a:t>antibiyotik tedavisini başlatmadan önce</a:t>
            </a:r>
            <a:r>
              <a:rPr lang="tr-TR" b="0" u="none" strike="noStrike" smtClean="0">
                <a:effectLst/>
                <a:latin typeface="Google Sans"/>
              </a:rPr>
              <a:t> uygun anatomik bölgelerden (kan, idrar, trakeal aspirat) steril kurallara uyarak kültür örneklerini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60753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172084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(Vaka)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Kan Alımı</a:t>
            </a:r>
            <a:r>
              <a:rPr lang="tr-TR" b="0" u="none" strike="noStrike" smtClean="0">
                <a:effectLst/>
                <a:latin typeface="Google Sans"/>
              </a:rPr>
              <a:t>: 68 yaşındaki KOAH hastasından radyal arterden kurallara uygun olarak kan gazı örneği alınmış ve hava kabarcığı olmadan 5 dakika içinde çalışılmıştır.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Laboratuvar</a:t>
            </a:r>
            <a:r>
              <a:rPr lang="tr-TR" b="0" u="none" strike="noStrike" smtClean="0">
                <a:effectLst/>
                <a:latin typeface="Google Sans"/>
              </a:rPr>
              <a:t>: \(pH: 7.26\), \(pCO_2: 65 \text{ mmHg}\), \(HCO_3: 24 \text{ mEq/L}\), \(pO_2: 55 \text{ mmHg}\).</a:t>
            </a:r>
          </a:p>
          <a:p>
            <a:endParaRPr lang="tr-TR" b="0" u="none" strike="noStrike" smtClean="0">
              <a:effectLst/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Hemşirelik Girişimi</a:t>
            </a:r>
            <a:r>
              <a:rPr lang="tr-TR" b="0" u="none" strike="noStrike" smtClean="0">
                <a:effectLst/>
                <a:latin typeface="Google Sans"/>
              </a:rPr>
              <a:t>: Bulgular unkompanse Solunumsal Asidoz ve ağır hipoksemiyi göstermektedir. Hemşire hastayı Fowler pozisyonuna almış, havayolunu aspire etmiş, hekim istemli Non-invaziv Mekanik Ventilasyon (NIMV) desteğini başlatmış ve 1 saat sonra kontrol kan gazı planlamıştır.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05700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TEŞEKÜRLER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55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4935" y="1484852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Sunumun Klinik Hedefleri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u="none" strike="noStrike" smtClean="0">
                <a:effectLst/>
                <a:latin typeface="Google Sans"/>
              </a:rPr>
              <a:t>Kan alımında pre-analitik hataları sıfıra indirmek.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u="none" strike="noStrike" smtClean="0">
                <a:effectLst/>
                <a:latin typeface="Google Sans"/>
              </a:rPr>
              <a:t>Kan \(pH\) değişikliklerinin hücresel etkilerini kavramak.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u="none" strike="noStrike" smtClean="0">
                <a:effectLst/>
                <a:latin typeface="Google Sans"/>
              </a:rPr>
              <a:t>4 ana asit-base bozukluğunu hasta başında hızla tanımak.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0" u="none" strike="noStrike" smtClean="0">
                <a:effectLst/>
                <a:latin typeface="Google Sans"/>
              </a:rPr>
              <a:t>Eşlik eden tüm laboratuvar parametrelerini hemşirelik süreciyle ilişkilendirmek.</a:t>
            </a:r>
          </a:p>
          <a:p>
            <a:pPr>
              <a:buFont typeface="Arial" panose="020B0604020202020204" pitchFamily="34" charset="0"/>
              <a:buChar char="•"/>
            </a:pPr>
            <a:endParaRPr lang="tr-TR" b="0" u="none" strike="noStrike" smtClean="0">
              <a:effectLst/>
              <a:latin typeface="Google Sans"/>
            </a:endParaRPr>
          </a:p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Kronolojik Adım 1</a:t>
            </a:r>
            <a:r>
              <a:rPr lang="tr-TR" b="1" u="none" strike="noStrike" smtClean="0">
                <a:effectLst/>
                <a:latin typeface="Google Sans"/>
              </a:rPr>
              <a:t>: Arter Seçimi ve Allen Testi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Radyal Arter Önceliği</a:t>
            </a:r>
            <a:r>
              <a:rPr lang="tr-TR" b="0" u="none" strike="noStrike" smtClean="0">
                <a:effectLst/>
                <a:latin typeface="Google Sans"/>
              </a:rPr>
              <a:t>: Kollateral dolaşım güvenliği nedeniyle ilk seçenektir.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Allen Testi Uygulanışı</a:t>
            </a:r>
            <a:r>
              <a:rPr lang="tr-TR" b="0" u="none" strike="noStrike" smtClean="0">
                <a:effectLst/>
                <a:latin typeface="Google Sans"/>
              </a:rPr>
              <a:t>: Radyal ve ulnar arterlere aynı anda bası uygulanır; el serbest bırakıldığında 7-10 saniye içinde rengin normale dönmesi beklenir.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Negatif Test Sonucu</a:t>
            </a:r>
            <a:r>
              <a:rPr lang="tr-TR" b="0" u="none" strike="noStrike" smtClean="0">
                <a:effectLst/>
                <a:latin typeface="Google Sans"/>
              </a:rPr>
              <a:t>: El 10 saniyeden uzun süre soluk kalırsa o radyal arter kesinlikle kullanılmaz; diğer ekstremiteye geçilir.</a:t>
            </a:r>
          </a:p>
          <a:p>
            <a:r>
              <a:rPr lang="tr-TR" b="0" u="none" strike="noStrike" smtClean="0">
                <a:effectLst/>
                <a:latin typeface="Google Sans"/>
              </a:rPr>
              <a:t>.</a:t>
            </a:r>
            <a:endParaRPr lang="tr-TR" b="0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55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612845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Enjektör Seçimi ve Doğru Açıyla Örnekleme Teknikleri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Giriş Açıları</a:t>
            </a:r>
            <a:r>
              <a:rPr lang="tr-TR" b="0" u="none" strike="noStrike" smtClean="0">
                <a:effectLst/>
                <a:latin typeface="Google Sans"/>
              </a:rPr>
              <a:t>: Radyal arter için 30–45°, brakial arter için 45–60°, femoral arter için 90° açı kullanılır.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Arteriyel Kan Doğrulaması</a:t>
            </a:r>
            <a:r>
              <a:rPr lang="tr-TR" b="0" u="none" strike="noStrike" smtClean="0">
                <a:solidFill>
                  <a:schemeClr val="tx2">
                    <a:lumMod val="75000"/>
                  </a:schemeClr>
                </a:solidFill>
                <a:effectLst/>
                <a:latin typeface="Google Sans"/>
              </a:rPr>
              <a:t>: </a:t>
            </a:r>
            <a:r>
              <a:rPr lang="tr-TR" b="0" u="none" strike="noStrike" smtClean="0">
                <a:effectLst/>
                <a:latin typeface="Google Sans"/>
              </a:rPr>
              <a:t>Kan enjektöre kendi basıncıyla, açık kırmızı renkte ve pulsatil (atımlı) şekilde dolmalıdır.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u="none" strike="noStrike" smtClean="0">
                <a:effectLst/>
                <a:latin typeface="Google Sans"/>
              </a:rPr>
              <a:t>Hata Önleme</a:t>
            </a:r>
            <a:r>
              <a:rPr lang="tr-TR" b="0" u="none" strike="noStrike" smtClean="0">
                <a:effectLst/>
                <a:latin typeface="Google Sans"/>
              </a:rPr>
              <a:t>: Enjektör pistonu geriye doğru zorla çekilmemelidir; çekilirse venöz kan karışma riski doğar.</a:t>
            </a:r>
          </a:p>
          <a:p>
            <a:r>
              <a:rPr lang="tr-TR" b="1" smtClean="0"/>
              <a:t> </a:t>
            </a:r>
            <a:r>
              <a:rPr lang="tr-TR" b="1">
                <a:solidFill>
                  <a:schemeClr val="tx2">
                    <a:lumMod val="75000"/>
                  </a:schemeClr>
                </a:solidFill>
              </a:rPr>
              <a:t>Hava Uzaklaştırma ve Karıştırma</a:t>
            </a:r>
          </a:p>
          <a:p>
            <a:r>
              <a:rPr lang="tr-TR" b="1"/>
              <a:t>Hava Kabarcığı Etkisi</a:t>
            </a:r>
            <a:r>
              <a:rPr lang="tr-TR"/>
              <a:t>: Enjektördeki hava kabarcıkları \(pO_{2}\) değerini yükseltir, \(pCO_{2}\) değerini düşürür.</a:t>
            </a:r>
          </a:p>
          <a:p>
            <a:r>
              <a:rPr lang="tr-TR" b="1"/>
              <a:t>Uzaklaştırma</a:t>
            </a:r>
            <a:r>
              <a:rPr lang="tr-TR"/>
              <a:t>: Örnek alındığı an enjektör dik tutularak hava kabarcıkları saniyeler içinde dışarı atılmalıdır.</a:t>
            </a:r>
          </a:p>
          <a:p>
            <a:r>
              <a:rPr lang="tr-TR" b="1"/>
              <a:t>Pıhtı Önleme</a:t>
            </a:r>
            <a:r>
              <a:rPr lang="tr-TR"/>
              <a:t>: Enjektör kapatıldıktan sonra iki avuç arasında 15 saniye boyunca nazikçe yatay olarak </a:t>
            </a:r>
            <a:r>
              <a:rPr lang="tr-TR"/>
              <a:t>yuvarlanmalıdır</a:t>
            </a:r>
            <a:r>
              <a:rPr lang="tr-TR" smtClean="0"/>
              <a:t>.</a:t>
            </a:r>
            <a:endParaRPr lang="tr-TR" b="1" smtClean="0"/>
          </a:p>
          <a:p>
            <a:r>
              <a:rPr lang="tr-TR" b="1" smtClean="0">
                <a:solidFill>
                  <a:schemeClr val="tx2">
                    <a:lumMod val="75000"/>
                  </a:schemeClr>
                </a:solidFill>
              </a:rPr>
              <a:t>Taşınma </a:t>
            </a:r>
            <a:r>
              <a:rPr lang="tr-TR" b="1">
                <a:solidFill>
                  <a:schemeClr val="tx2">
                    <a:lumMod val="75000"/>
                  </a:schemeClr>
                </a:solidFill>
              </a:rPr>
              <a:t>ve Zaman Yönetimi</a:t>
            </a:r>
          </a:p>
          <a:p>
            <a:r>
              <a:rPr lang="tr-TR" b="1"/>
              <a:t>Hücresel Metabolizma</a:t>
            </a:r>
            <a:r>
              <a:rPr lang="tr-TR"/>
              <a:t>: Kan bekledikçe içindeki hücreler oksijen tüketmeye, karbondioksit ve laktat üretmeye devam eder.</a:t>
            </a:r>
          </a:p>
          <a:p>
            <a:r>
              <a:rPr lang="tr-TR" b="1"/>
              <a:t>Zaman Sınırı</a:t>
            </a:r>
            <a:r>
              <a:rPr lang="tr-TR"/>
              <a:t>: Örnek oda sıcaklığında en geç 15 dakika içinde cihaza okutulmalıdır.</a:t>
            </a:r>
          </a:p>
          <a:p>
            <a:r>
              <a:rPr lang="tr-TR" b="1"/>
              <a:t>Gecikme Durumu</a:t>
            </a:r>
            <a:r>
              <a:rPr lang="tr-TR"/>
              <a:t>: Analiz gecikecekse örnek buzlu kap içinde (0–4°C) maksimum 30 dakika muhafaza edilebilir.</a:t>
            </a:r>
          </a:p>
          <a:p>
            <a:endParaRPr lang="tr-TR"/>
          </a:p>
          <a:p>
            <a:endParaRPr lang="tr-TR" b="1" u="none" strike="noStrike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1638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chemeClr val="tx2">
                    <a:lumMod val="75000"/>
                  </a:schemeClr>
                </a:solidFill>
              </a:rPr>
              <a:t>Kan pH</a:t>
            </a:r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mtClean="0">
                <a:solidFill>
                  <a:schemeClr val="tx2">
                    <a:lumMod val="75000"/>
                  </a:schemeClr>
                </a:solidFill>
              </a:rPr>
              <a:t>Dinamikleri ve Kritik Eşikler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mtClean="0"/>
              <a:t>Normal Değer Aralığı: İnsan kanının fizyolojik ph ı aralığı 7.35 – 7.45 arasındadır.</a:t>
            </a:r>
          </a:p>
          <a:p>
            <a:r>
              <a:rPr lang="tr-TR" smtClean="0"/>
              <a:t>Klinik Merkez: İdeal denge noktası 7.40 olarak kabul edilir.</a:t>
            </a:r>
          </a:p>
          <a:p>
            <a:r>
              <a:rPr lang="tr-TR" smtClean="0"/>
              <a:t>Hücresel Etki: Tüm enzim sistemleri, hücresel fonksiyonlar ve kalbin kasılma gücü bu dar aralığa bağlıdır.</a:t>
            </a:r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mtClean="0">
                <a:solidFill>
                  <a:schemeClr val="tx2">
                    <a:lumMod val="75000"/>
                  </a:schemeClr>
                </a:solidFill>
              </a:rPr>
              <a:t>ASİDEMİ TABLOSU VE HÜCRESEL HASAR</a:t>
            </a:r>
          </a:p>
          <a:p>
            <a:r>
              <a:rPr lang="tr-TR" smtClean="0"/>
              <a:t>Tanım: Kan \(pH\) değerinin 7.35'in altına düşmesi durumudur.Kardiyak Etki: Miyokardın kasılma gücü azalır ve periferik vazodilatasyon gelişir.</a:t>
            </a:r>
          </a:p>
          <a:p>
            <a:r>
              <a:rPr lang="tr-TR" smtClean="0"/>
              <a:t>Kritik Alarm: \(pH\) değerinin 7.20'nin altına inmesi hücresel enzim blokajına yol açar; acil müdahale gerektirir.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9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chemeClr val="tx2">
                    <a:lumMod val="75000"/>
                  </a:schemeClr>
                </a:solidFill>
              </a:rPr>
              <a:t>Alkalemi Tablosu ve Sinir Sistemi Uyarıları</a:t>
            </a:r>
            <a:br>
              <a:rPr lang="tr-TR" b="1" smtClean="0">
                <a:solidFill>
                  <a:schemeClr val="tx2">
                    <a:lumMod val="75000"/>
                  </a:schemeClr>
                </a:solidFill>
              </a:rPr>
            </a:b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ASİT-BAZ DENGESİ BOZUKLUKLARI Prof.Dr.Zekeriyya Alanoğl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9438"/>
          <a:stretch>
            <a:fillRect/>
          </a:stretch>
        </p:blipFill>
        <p:spPr bwMode="auto">
          <a:xfrm>
            <a:off x="5342579" y="358251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b="1" smtClean="0"/>
              <a:t>Tanım</a:t>
            </a:r>
            <a:r>
              <a:rPr lang="tr-TR"/>
              <a:t>: Kan \(pH\) değerinin </a:t>
            </a:r>
            <a:r>
              <a:rPr lang="tr-TR" b="1"/>
              <a:t>7.45'in üzerine</a:t>
            </a:r>
            <a:r>
              <a:rPr lang="tr-TR"/>
              <a:t> çıkması durumudur.</a:t>
            </a:r>
          </a:p>
          <a:p>
            <a:r>
              <a:rPr lang="tr-TR" b="1"/>
              <a:t>Nörolojik Etki</a:t>
            </a:r>
            <a:r>
              <a:rPr lang="tr-TR"/>
              <a:t>: Sinir sistemi duyarlılığı artar; nöromüsküler irritabilite ve serebral kan akımında azalma görülür.</a:t>
            </a:r>
          </a:p>
          <a:p>
            <a:r>
              <a:rPr lang="tr-TR" b="1"/>
              <a:t>Kritik Alarm</a:t>
            </a:r>
            <a:r>
              <a:rPr lang="tr-TR"/>
              <a:t>: \(pH\) değerinin </a:t>
            </a:r>
            <a:r>
              <a:rPr lang="tr-TR" b="1"/>
              <a:t>7.55'in üzerine</a:t>
            </a:r>
            <a:r>
              <a:rPr lang="tr-TR"/>
              <a:t> çıkması ventriküler disritmileri doğrudan tetikler.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it Baz Bozuklukları | turkcerrah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72" y="981512"/>
            <a:ext cx="8222988" cy="53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Solunumsal Asit-Baz Bozuklukları ve Bakım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/>
              <a:t>Solunumsal Asidoz Tanımı ve Kriterleri</a:t>
            </a:r>
          </a:p>
          <a:p>
            <a:r>
              <a:rPr lang="tr-TR" b="1"/>
              <a:t>Laboratuvar Bulguları</a:t>
            </a:r>
            <a:r>
              <a:rPr lang="tr-TR"/>
              <a:t>: \(pH &lt; 7.35\) ve \(pCO_2 &gt; 45 \text{ mmHg}\) olmasıdır.</a:t>
            </a:r>
          </a:p>
          <a:p>
            <a:r>
              <a:rPr lang="tr-TR" b="1"/>
              <a:t>Temel Mekanizma</a:t>
            </a:r>
            <a:r>
              <a:rPr lang="tr-TR"/>
              <a:t>: Alveoler hipoventilasyon nedeniyle, vücutta üretilen karbondioksit gazının akciğerlerden atılamayıp kanda birikmesidir.</a:t>
            </a:r>
          </a:p>
          <a:p>
            <a:r>
              <a:rPr lang="tr-TR" b="1"/>
              <a:t>Kompansasyon</a:t>
            </a:r>
            <a:r>
              <a:rPr lang="tr-TR"/>
              <a:t>: Böbrekler saatler içinde hidrojen atılımını artırıp \(HCO_{3}\) tutmaya başlar.</a:t>
            </a:r>
          </a:p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b="1" smtClean="0"/>
              <a:t>Solunumsal Asidozun Klinik Nedenleri</a:t>
            </a:r>
          </a:p>
          <a:p>
            <a:r>
              <a:rPr lang="tr-TR" b="1" smtClean="0"/>
              <a:t>Solunum </a:t>
            </a:r>
            <a:r>
              <a:rPr lang="tr-TR" sz="2200" b="1" smtClean="0"/>
              <a:t>Merkezi</a:t>
            </a:r>
            <a:r>
              <a:rPr lang="tr-TR" b="1" smtClean="0"/>
              <a:t> Depresyonu</a:t>
            </a:r>
            <a:r>
              <a:rPr lang="tr-TR" smtClean="0"/>
              <a:t>: Opioid, sedatif veya genel anestezik ilaçların aşırı dozda kullanımı.</a:t>
            </a:r>
          </a:p>
          <a:p>
            <a:r>
              <a:rPr lang="tr-TR" b="1" smtClean="0"/>
              <a:t>Havayolu Direnci Artışı</a:t>
            </a:r>
            <a:r>
              <a:rPr lang="tr-TR" smtClean="0"/>
              <a:t>: KOAH, ağır astım atakları, yabancı cisim aspirasyonu veya şiddetli pnömoni.</a:t>
            </a:r>
          </a:p>
          <a:p>
            <a:r>
              <a:rPr lang="tr-TR" b="1" smtClean="0"/>
              <a:t>Göğüs Duvarı Hasarı</a:t>
            </a:r>
            <a:r>
              <a:rPr lang="tr-TR" smtClean="0"/>
              <a:t>: Flail chest (yelken göğüs), diyafram felci veya Guillain-Barré sendromu</a:t>
            </a:r>
            <a:endParaRPr lang="tr-TR"/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0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85226" y="369116"/>
            <a:ext cx="5712349" cy="5820547"/>
          </a:xfrm>
        </p:spPr>
        <p:txBody>
          <a:bodyPr>
            <a:normAutofit fontScale="70000" lnSpcReduction="20000"/>
          </a:bodyPr>
          <a:lstStyle/>
          <a:p>
            <a:r>
              <a:rPr lang="tr-TR" b="1" u="none" strike="noStrike" smtClean="0">
                <a:effectLst/>
                <a:latin typeface="Google Sans"/>
              </a:rPr>
              <a:t>Solunumsal Asidozda Hasta Başı Klinik Bulgular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Nörolojik Bulgular</a:t>
            </a:r>
            <a:r>
              <a:rPr lang="tr-TR" b="0" u="none" strike="noStrike" smtClean="0">
                <a:effectLst/>
                <a:latin typeface="Google Sans"/>
              </a:rPr>
              <a:t>: Karbondioksit birikimine bağlı serebral vazodilatasyon, şiddetli baş ağrısı, letarji, konfüzyon ve somnolans.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Kardiyovasküler Bulgular</a:t>
            </a:r>
            <a:r>
              <a:rPr lang="tr-TR" b="0" u="none" strike="noStrike" smtClean="0">
                <a:effectLst/>
                <a:latin typeface="Google Sans"/>
              </a:rPr>
              <a:t>: Nabız kalitesinde düşme, hipotansiyon ve disritmiler.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Solunum Bulguları</a:t>
            </a:r>
            <a:r>
              <a:rPr lang="tr-TR" b="0" u="none" strike="noStrike" smtClean="0">
                <a:effectLst/>
                <a:latin typeface="Google Sans"/>
              </a:rPr>
              <a:t>: Yüzeyel, yavaş veya paradoksikal solunum paterni.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Slayt 15: Solunumsal Asidozda Hemşirelik Girişimleri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Pozisyon</a:t>
            </a:r>
            <a:r>
              <a:rPr lang="tr-TR" b="0" u="none" strike="noStrike" smtClean="0">
                <a:effectLst/>
                <a:latin typeface="Google Sans"/>
              </a:rPr>
              <a:t>: Akciğer ekspansiyonunu artırmak için hastaya derhal </a:t>
            </a:r>
            <a:r>
              <a:rPr lang="tr-TR" b="1" u="none" strike="noStrike" smtClean="0">
                <a:effectLst/>
                <a:latin typeface="Google Sans"/>
              </a:rPr>
              <a:t>Fowler (yarı oturur) pozisyonu</a:t>
            </a:r>
            <a:r>
              <a:rPr lang="tr-TR" b="0" u="none" strike="noStrike" smtClean="0">
                <a:effectLst/>
                <a:latin typeface="Google Sans"/>
              </a:rPr>
              <a:t> verilir.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Havayolu Temizliği</a:t>
            </a:r>
            <a:r>
              <a:rPr lang="tr-TR" b="0" u="none" strike="noStrike" smtClean="0">
                <a:effectLst/>
                <a:latin typeface="Google Sans"/>
              </a:rPr>
              <a:t>: Etkin öksürme teşvik edilir; havayolu sekresyonları steril teknikle aspire edilerek havayolu direnci azaltılır.</a:t>
            </a:r>
          </a:p>
          <a:p>
            <a:r>
              <a:rPr lang="tr-TR" b="1" u="none" strike="noStrike" smtClean="0">
                <a:effectLst/>
                <a:latin typeface="Google Sans"/>
              </a:rPr>
              <a:t>Ventilasyon Takibi</a:t>
            </a:r>
            <a:r>
              <a:rPr lang="tr-TR" b="0" u="none" strike="noStrike" smtClean="0">
                <a:effectLst/>
                <a:latin typeface="Google Sans"/>
              </a:rPr>
              <a:t>: Hekim istemli Non-invaziv Mekanik Ventilasyon (NIMV) veya invaziv mekanik ventilatör parametrelerinde solunum sayısı/tidal volüm takibi yapılır.</a:t>
            </a:r>
          </a:p>
          <a:p>
            <a:pPr marL="0" indent="0">
              <a:buNone/>
            </a:pPr>
            <a:endParaRPr lang="tr-TR" b="1" u="none" strike="noStrike" smtClean="0">
              <a:effectLst/>
              <a:latin typeface="Google Sans"/>
            </a:endParaRPr>
          </a:p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48388" y="1327150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2160</Words>
  <Application>Microsoft Office PowerPoint</Application>
  <PresentationFormat>Geniş ekran</PresentationFormat>
  <Paragraphs>172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Office Teması</vt:lpstr>
      <vt:lpstr>KAN ALMA YÖNETİMİ VE KAN GAZ YORUMLANMASI</vt:lpstr>
      <vt:lpstr>PowerPoint Sunusu</vt:lpstr>
      <vt:lpstr>PowerPoint Sunusu</vt:lpstr>
      <vt:lpstr>PowerPoint Sunusu</vt:lpstr>
      <vt:lpstr>Kan pH Dinamikleri ve Kritik Eşikler</vt:lpstr>
      <vt:lpstr>Alkalemi Tablosu ve Sinir Sistemi Uyarıları </vt:lpstr>
      <vt:lpstr>PowerPoint Sunusu</vt:lpstr>
      <vt:lpstr>Solunumsal Asit-Baz Bozuklukları ve Bakım</vt:lpstr>
      <vt:lpstr>PowerPoint Sunusu</vt:lpstr>
      <vt:lpstr> Solunumsal Alkaloz Tanımı ve Kriterleri</vt:lpstr>
      <vt:lpstr>PowerPoint Sunusu</vt:lpstr>
      <vt:lpstr>PowerPoint Sunusu</vt:lpstr>
      <vt:lpstr>PowerPoint Sunusu</vt:lpstr>
      <vt:lpstr>PowerPoint Sunusu</vt:lpstr>
      <vt:lpstr>Diğer Kan Gazı Parametreleri ve Hemşirelik İzlemi</vt:lpstr>
      <vt:lpstr>PowerPoint Sunusu</vt:lpstr>
      <vt:lpstr>PowerPoint Sunusu</vt:lpstr>
      <vt:lpstr>PowerPoint Sunusu</vt:lpstr>
      <vt:lpstr>PowerPoint Sunusu</vt:lpstr>
      <vt:lpstr>PowerPoint Sunusu</vt:lpstr>
      <vt:lpstr>Yoğun Bakım Tetkikleri ve Klinik İlişki</vt:lpstr>
      <vt:lpstr>PowerPoint Sunusu</vt:lpstr>
      <vt:lpstr>PowerPoint Sunusu</vt:lpstr>
      <vt:lpstr>PowerPoint Sunusu</vt:lpstr>
      <vt:lpstr>PowerPoint Sunusu</vt:lpstr>
      <vt:lpstr>TEŞEKÜRLER</vt:lpstr>
    </vt:vector>
  </TitlesOfParts>
  <Company>DoubleOX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Alım Yönetimi</dc:title>
  <dc:creator>Dost Oyun Merkezi</dc:creator>
  <cp:lastModifiedBy>Dost Oyun Merkezi</cp:lastModifiedBy>
  <cp:revision>30</cp:revision>
  <dcterms:created xsi:type="dcterms:W3CDTF">2026-05-19T15:36:13Z</dcterms:created>
  <dcterms:modified xsi:type="dcterms:W3CDTF">2026-05-19T16:37:51Z</dcterms:modified>
</cp:coreProperties>
</file>