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oboto Thin"/>
      <p:regular r:id="rId21"/>
      <p:bold r:id="rId22"/>
      <p:italic r:id="rId23"/>
      <p:boldItalic r:id="rId24"/>
    </p:embeddedFont>
    <p:embeddedFont>
      <p:font typeface="Robo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Thin-bold.fntdata"/><Relationship Id="rId21" Type="http://schemas.openxmlformats.org/officeDocument/2006/relationships/font" Target="fonts/RobotoThin-regular.fntdata"/><Relationship Id="rId24" Type="http://schemas.openxmlformats.org/officeDocument/2006/relationships/font" Target="fonts/RobotoThin-boldItalic.fntdata"/><Relationship Id="rId23" Type="http://schemas.openxmlformats.org/officeDocument/2006/relationships/font" Target="fonts/RobotoThin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73364fdc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73364fd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73364fdcb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73364fdcb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73364fdcb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f73364fdcb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73364fdcb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f73364fdcb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73364fdcb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f73364fdcb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73364fdcb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f73364fdcb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719f6a160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719f6a160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723699a5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723699a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723699a5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723699a5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723699a5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723699a5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723699a5c_0_3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723699a5c_0_3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723699a5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723699a5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3e2e4b3e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f3e2e4b3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3e2e4b3e9_0_13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3e2e4b3e9_0_13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1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8" name="Google Shape;58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2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Özel Düzen 1">
  <p:cSld name="CUSTOM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8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0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ctrTitle"/>
          </p:nvPr>
        </p:nvSpPr>
        <p:spPr>
          <a:xfrm>
            <a:off x="-165925" y="1162350"/>
            <a:ext cx="6229200" cy="140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b="1" lang="tr" sz="3508">
                <a:solidFill>
                  <a:srgbClr val="F5F547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YENİÇERİ </a:t>
            </a:r>
            <a:r>
              <a:rPr b="1" lang="tr" sz="3508">
                <a:solidFill>
                  <a:srgbClr val="F5F547"/>
                </a:solidFill>
                <a:latin typeface="Comic Sans MS"/>
                <a:ea typeface="Comic Sans MS"/>
                <a:cs typeface="Comic Sans MS"/>
                <a:sym typeface="Comic Sans MS"/>
              </a:rPr>
              <a:t>OCAĞI’NIN</a:t>
            </a:r>
            <a:r>
              <a:rPr b="1" lang="tr" sz="3508">
                <a:solidFill>
                  <a:srgbClr val="F5F547"/>
                </a:solidFill>
                <a:latin typeface="Comic Sans MS"/>
                <a:ea typeface="Comic Sans MS"/>
                <a:cs typeface="Comic Sans MS"/>
                <a:sym typeface="Comic Sans MS"/>
              </a:rPr>
              <a:t> KALDIRILMASI</a:t>
            </a:r>
            <a:endParaRPr b="1" sz="3508">
              <a:solidFill>
                <a:srgbClr val="F5F547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4"/>
          <p:cNvSpPr txBox="1"/>
          <p:nvPr>
            <p:ph idx="1" type="subTitle"/>
          </p:nvPr>
        </p:nvSpPr>
        <p:spPr>
          <a:xfrm>
            <a:off x="98675" y="2982775"/>
            <a:ext cx="57000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>
                <a:latin typeface="Comic Sans MS"/>
                <a:ea typeface="Comic Sans MS"/>
                <a:cs typeface="Comic Sans MS"/>
                <a:sym typeface="Comic Sans MS"/>
              </a:rPr>
              <a:t>Vakayi-i Hayriye (16 Haziran 1826)</a:t>
            </a:r>
            <a:endParaRPr b="1" i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1" name="Google Shape;71;p14" title="mahmut.png"/>
          <p:cNvPicPr preferRelativeResize="0"/>
          <p:nvPr/>
        </p:nvPicPr>
        <p:blipFill rotWithShape="1">
          <a:blip r:embed="rId3">
            <a:alphaModFix/>
          </a:blip>
          <a:srcRect b="0" l="7561" r="0" t="0"/>
          <a:stretch/>
        </p:blipFill>
        <p:spPr>
          <a:xfrm>
            <a:off x="5957775" y="-25"/>
            <a:ext cx="31862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>
            <a:off x="392400" y="968000"/>
            <a:ext cx="8359200" cy="1013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1-Yeniçeri Ocağı'na usulsüz alımların yapılması ve askerlik mesleği dışından kişilerin ocağa ilk kez girmesi hangi dönemde gerçekleşmiştir?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23"/>
          <p:cNvSpPr/>
          <p:nvPr/>
        </p:nvSpPr>
        <p:spPr>
          <a:xfrm>
            <a:off x="392400" y="2180100"/>
            <a:ext cx="8359200" cy="2664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A) </a:t>
            </a: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I. Mehmed Dönemi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B) III. Murat Dönemi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C) IV. Mehmed Dönemi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D) Lale Devri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E) III. Selim Dönemi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4"/>
          <p:cNvSpPr/>
          <p:nvPr/>
        </p:nvSpPr>
        <p:spPr>
          <a:xfrm>
            <a:off x="392400" y="968000"/>
            <a:ext cx="8359200" cy="1013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1-Yeniçeri Ocağı'na usulsüz alımların yapılması ve askerlik mesleği dışından kişilerin ocağa ilk kez girmesi hangi dönemde gerçekleşmiştir?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24"/>
          <p:cNvSpPr/>
          <p:nvPr/>
        </p:nvSpPr>
        <p:spPr>
          <a:xfrm>
            <a:off x="392400" y="2180100"/>
            <a:ext cx="8359200" cy="2664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A) I. Mehmed Dönemi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B) III. Murat Dönemi   </a:t>
            </a:r>
            <a:r>
              <a:rPr b="1" lang="tr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CEVAP:B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C) IV. Mehmed Dönemi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D) Lale Devri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E) III. Selim Dönemi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9" name="Google Shape;219;p24"/>
          <p:cNvSpPr/>
          <p:nvPr/>
        </p:nvSpPr>
        <p:spPr>
          <a:xfrm>
            <a:off x="570000" y="2809250"/>
            <a:ext cx="271500" cy="3123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/>
          <p:nvPr/>
        </p:nvSpPr>
        <p:spPr>
          <a:xfrm>
            <a:off x="392400" y="968000"/>
            <a:ext cx="8359200" cy="1013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Aşağıdakilerden hangisi Yeniçeri Ocağı’nın kaldırılma nedenlerinden biri değildir?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5" name="Google Shape;225;p25"/>
          <p:cNvSpPr/>
          <p:nvPr/>
        </p:nvSpPr>
        <p:spPr>
          <a:xfrm>
            <a:off x="392400" y="2180100"/>
            <a:ext cx="8359200" cy="2664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A) Askeri disiplinin kaybolması ve savaşlardaki başarısızlıklar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B) Siyasi müdahaleler ve padişah değişikliklerine sebep olmaları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C) İsyanların bastırılmasında yetersiz kalınması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D) Donanma komutanlarının yeniçeriler tarafından sürgüne gönderilmesi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E) Esame alım-satımı nedeniyle ortaya çıkan mali yük ve yolsuzluklar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/>
          <p:nvPr/>
        </p:nvSpPr>
        <p:spPr>
          <a:xfrm>
            <a:off x="392400" y="968000"/>
            <a:ext cx="8359200" cy="1013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2-Aşağıdakilerden hangisi Yeniçeri Ocağı’nın kaldırılma nedenlerinden biri değildir?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1" name="Google Shape;231;p26"/>
          <p:cNvSpPr/>
          <p:nvPr/>
        </p:nvSpPr>
        <p:spPr>
          <a:xfrm>
            <a:off x="392400" y="2180100"/>
            <a:ext cx="8359200" cy="2664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A) Askeri disiplinin kaybolması ve savaşlardaki başarısızlıklar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B) Siyasi müdahaleler ve padişah değişikliklerine sebep olmaları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C) İsyanların bastırılmasında yetersiz kalınması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D) Donanma komutanlarının yeniçeriler tarafından sürgüne gönderilmesi  </a:t>
            </a:r>
            <a:r>
              <a:rPr b="1" lang="tr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CEVAP:D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E) Esame alım-satımı nedeniyle ortaya çıkan mali yük ve yolsuzluklar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2" name="Google Shape;232;p26"/>
          <p:cNvSpPr/>
          <p:nvPr/>
        </p:nvSpPr>
        <p:spPr>
          <a:xfrm>
            <a:off x="556425" y="3664225"/>
            <a:ext cx="271500" cy="3123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7"/>
          <p:cNvSpPr/>
          <p:nvPr/>
        </p:nvSpPr>
        <p:spPr>
          <a:xfrm>
            <a:off x="392400" y="968000"/>
            <a:ext cx="8359200" cy="1013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Yeniçeri Ocağı'nın kaldırılmasından sonra, savunma ihtiyacını karşılamak amacıyla Sultan II. Mahmut tarafından kurulan yeni ordunun adı nedir?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8" name="Google Shape;238;p27"/>
          <p:cNvSpPr/>
          <p:nvPr/>
        </p:nvSpPr>
        <p:spPr>
          <a:xfrm>
            <a:off x="392400" y="2180100"/>
            <a:ext cx="8359200" cy="2664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A) Nizam-ı Cedit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B) </a:t>
            </a: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Sekban-ı Cedit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C) </a:t>
            </a: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Asâkir-i Mansûre-i Muhammediyye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D) Hamidiye Alayları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E) Hareket Ordusu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/>
          <p:nvPr/>
        </p:nvSpPr>
        <p:spPr>
          <a:xfrm>
            <a:off x="392400" y="968000"/>
            <a:ext cx="8359200" cy="1013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3-Yeniçeri Ocağı'nın kaldırılmasından sonra, savunma ihtiyacını karşılamak amacıyla Sultan II. Mahmut tarafından kurulan yeni ordunun adı nedir?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4" name="Google Shape;244;p28"/>
          <p:cNvSpPr/>
          <p:nvPr/>
        </p:nvSpPr>
        <p:spPr>
          <a:xfrm>
            <a:off x="392400" y="2180100"/>
            <a:ext cx="8359200" cy="2664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A) Nizam-ı Cedit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B) Sekban-ı Cedit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C) Asâkir-i Mansûre-i Muhammediyye  </a:t>
            </a:r>
            <a:r>
              <a:rPr b="1" lang="tr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CEVAP:C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D) Hamidiye Alayları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E) Hareket Ordusu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542850" y="3229950"/>
            <a:ext cx="271500" cy="3123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 sz="17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Ocağı</a:t>
            </a:r>
            <a:endParaRPr b="1" i="1" sz="17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7" name="Google Shape;77;p15" title="ChatGPT Image 15 Ağu 2026 14_19_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3925" y="1037801"/>
            <a:ext cx="3759600" cy="34740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4857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78" name="Google Shape;78;p15"/>
          <p:cNvSpPr/>
          <p:nvPr/>
        </p:nvSpPr>
        <p:spPr>
          <a:xfrm>
            <a:off x="438775" y="1008688"/>
            <a:ext cx="4334100" cy="843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300">
                <a:latin typeface="Comic Sans MS"/>
                <a:ea typeface="Comic Sans MS"/>
                <a:cs typeface="Comic Sans MS"/>
                <a:sym typeface="Comic Sans MS"/>
              </a:rPr>
              <a:t>Osmanlı Devleti’nin güçlü dönemlerinde ordunun zaferlerinde yeniçerilerin önemli katkısı olmuştur. </a:t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438775" y="2227675"/>
            <a:ext cx="4334100" cy="843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300">
                <a:latin typeface="Comic Sans MS"/>
                <a:ea typeface="Comic Sans MS"/>
                <a:cs typeface="Comic Sans MS"/>
                <a:sym typeface="Comic Sans MS"/>
              </a:rPr>
              <a:t>Ancak devletin zayıflamasıyla birlikte ocağın kanunları göz ardı edilmiştir. </a:t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438775" y="3446650"/>
            <a:ext cx="4334100" cy="8439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 sz="1300"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b="1" lang="tr" sz="1300">
                <a:latin typeface="Comic Sans MS"/>
                <a:ea typeface="Comic Sans MS"/>
                <a:cs typeface="Comic Sans MS"/>
                <a:sym typeface="Comic Sans MS"/>
              </a:rPr>
              <a:t>eniçeriler hem Avrupa orduları karşısında hem de iç isyanların bastırılmasında yetersiz kalmıştır.</a:t>
            </a:r>
            <a:endParaRPr b="1"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 sz="17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Ocağı</a:t>
            </a:r>
            <a:endParaRPr b="1" i="1" sz="17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6" name="Google Shape;86;p16" title="ChatGPT Image 15 Ağu 2026 14_19_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3925" y="1037801"/>
            <a:ext cx="3759600" cy="34740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4857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87" name="Google Shape;87;p16"/>
          <p:cNvSpPr/>
          <p:nvPr/>
        </p:nvSpPr>
        <p:spPr>
          <a:xfrm>
            <a:off x="370925" y="3069075"/>
            <a:ext cx="4334100" cy="11652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Üst üste alınan ağır yenilgiler onların Osmanlı için bir güç olmaktan çıkıp zayıflık unsuru haline geldiğini göstermiştir. 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370925" y="1406550"/>
            <a:ext cx="4334100" cy="11652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Avrupa orduları modern silah teknolojisini kullanırken yeniçeriler bu dönüşüme ayak uyduramamıştır.</a:t>
            </a:r>
            <a:endParaRPr b="1" sz="2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 sz="17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Ocağı’nın Bozulması</a:t>
            </a:r>
            <a:endParaRPr b="1" i="1" sz="17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237900" y="927350"/>
            <a:ext cx="4334100" cy="10635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Yeniçeri Ocağı’nın bozulmaya başlaması, 16. yüzyılın ikinci yarısına yani III.Murat’ın saltanatına denk gelir. 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5" name="Google Shape;95;p17" title="ChatGPT Image 15 Ağu 2026 15_01_4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4925" y="927475"/>
            <a:ext cx="3889800" cy="38895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4857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96" name="Google Shape;96;p17"/>
          <p:cNvSpPr/>
          <p:nvPr/>
        </p:nvSpPr>
        <p:spPr>
          <a:xfrm>
            <a:off x="237900" y="2140050"/>
            <a:ext cx="4334100" cy="10635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Şehzade Mehmet’in sünnet töreninde gösteri yapanlardan beğenilenler, Yeniçeri Ocağı’na kaydedildi. </a:t>
            </a:r>
            <a:endParaRPr b="1" sz="1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7" name="Google Shape;97;p17"/>
          <p:cNvSpPr/>
          <p:nvPr/>
        </p:nvSpPr>
        <p:spPr>
          <a:xfrm>
            <a:off x="237900" y="3352750"/>
            <a:ext cx="4334100" cy="10635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tr">
                <a:latin typeface="Comic Sans MS"/>
                <a:ea typeface="Comic Sans MS"/>
                <a:cs typeface="Comic Sans MS"/>
                <a:sym typeface="Comic Sans MS"/>
              </a:rPr>
              <a:t>Böylece ocağa usulsüz alımlar gerçekleştirelerek mesleği askerlik olmayanlar da ocağa girmiş oldu.</a:t>
            </a:r>
            <a:endParaRPr b="1" sz="1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 sz="17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Ocağı’nın Bozulması</a:t>
            </a:r>
            <a:endParaRPr b="1" i="1" sz="17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373625" y="1427600"/>
            <a:ext cx="4334100" cy="26193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Ayrıca ocakla hiçbir şekilde bağlantısı bulunmayan kişiler, yeniçerilik maaş belgesi olan </a:t>
            </a:r>
            <a:r>
              <a:rPr b="1" lang="tr" sz="15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“Esame”</a:t>
            </a:r>
            <a:r>
              <a:rPr b="1" lang="tr" sz="1500">
                <a:latin typeface="Comic Sans MS"/>
                <a:ea typeface="Comic Sans MS"/>
                <a:cs typeface="Comic Sans MS"/>
                <a:sym typeface="Comic Sans MS"/>
              </a:rPr>
              <a:t> denilen defterlere rüşvet ve kayırma yoluyla sahip olmuşlar, askerlikle bağı olmadıkları halde, devletten ulufe almışlardı.</a:t>
            </a:r>
            <a:endParaRPr b="1" sz="1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4" name="Google Shape;104;p18" title="ce4442f7adcc42839a4bc144189e3d0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9925" y="1351250"/>
            <a:ext cx="3906900" cy="2772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 sz="17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Ocağı’nın Kaldırılma Nedenleri</a:t>
            </a:r>
            <a:endParaRPr b="1" i="1" sz="17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110" name="Google Shape;110;p19"/>
          <p:cNvGrpSpPr/>
          <p:nvPr/>
        </p:nvGrpSpPr>
        <p:grpSpPr>
          <a:xfrm>
            <a:off x="115430" y="2250044"/>
            <a:ext cx="9028559" cy="643505"/>
            <a:chOff x="1593000" y="2322563"/>
            <a:chExt cx="5976012" cy="643505"/>
          </a:xfrm>
        </p:grpSpPr>
        <p:sp>
          <p:nvSpPr>
            <p:cNvPr id="111" name="Google Shape;111;p19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9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9"/>
            <p:cNvSpPr/>
            <p:nvPr/>
          </p:nvSpPr>
          <p:spPr>
            <a:xfrm rot="-5400000">
              <a:off x="5019683" y="416584"/>
              <a:ext cx="643350" cy="4455307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9"/>
            <p:cNvSpPr/>
            <p:nvPr/>
          </p:nvSpPr>
          <p:spPr>
            <a:xfrm>
              <a:off x="2342643" y="2399963"/>
              <a:ext cx="52083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Mali Yük ve Yolsuzluklar (Esame) </a:t>
              </a:r>
              <a:endParaRPr b="1" sz="17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15" name="Google Shape;115;p19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9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600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3</a:t>
              </a:r>
              <a:endParaRPr sz="2600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grpSp>
        <p:nvGrpSpPr>
          <p:cNvPr id="117" name="Google Shape;117;p19"/>
          <p:cNvGrpSpPr/>
          <p:nvPr/>
        </p:nvGrpSpPr>
        <p:grpSpPr>
          <a:xfrm>
            <a:off x="115472" y="1594900"/>
            <a:ext cx="9028715" cy="643500"/>
            <a:chOff x="1593000" y="2322568"/>
            <a:chExt cx="5957975" cy="643500"/>
          </a:xfrm>
        </p:grpSpPr>
        <p:sp>
          <p:nvSpPr>
            <p:cNvPr id="118" name="Google Shape;118;p19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9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9"/>
            <p:cNvSpPr/>
            <p:nvPr/>
          </p:nvSpPr>
          <p:spPr>
            <a:xfrm rot="-5400000">
              <a:off x="4982031" y="454253"/>
              <a:ext cx="643350" cy="4380003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9"/>
            <p:cNvSpPr/>
            <p:nvPr/>
          </p:nvSpPr>
          <p:spPr>
            <a:xfrm>
              <a:off x="2342643" y="2399955"/>
              <a:ext cx="51510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Siyasi Müdahaleler ve Padişah Değişiklikleri </a:t>
              </a:r>
              <a:endParaRPr b="1" sz="17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22" name="Google Shape;122;p19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9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600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2</a:t>
              </a:r>
              <a:endParaRPr sz="2600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grpSp>
        <p:nvGrpSpPr>
          <p:cNvPr id="124" name="Google Shape;124;p19"/>
          <p:cNvGrpSpPr/>
          <p:nvPr/>
        </p:nvGrpSpPr>
        <p:grpSpPr>
          <a:xfrm>
            <a:off x="115410" y="939705"/>
            <a:ext cx="9028519" cy="643513"/>
            <a:chOff x="1593000" y="2322565"/>
            <a:chExt cx="5888676" cy="643513"/>
          </a:xfrm>
        </p:grpSpPr>
        <p:sp>
          <p:nvSpPr>
            <p:cNvPr id="125" name="Google Shape;125;p19"/>
            <p:cNvSpPr/>
            <p:nvPr/>
          </p:nvSpPr>
          <p:spPr>
            <a:xfrm>
              <a:off x="3728376" y="2322578"/>
              <a:ext cx="37533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9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9"/>
            <p:cNvSpPr/>
            <p:nvPr/>
          </p:nvSpPr>
          <p:spPr>
            <a:xfrm rot="-5400000">
              <a:off x="4947094" y="489127"/>
              <a:ext cx="643350" cy="4310227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9"/>
            <p:cNvSpPr/>
            <p:nvPr/>
          </p:nvSpPr>
          <p:spPr>
            <a:xfrm>
              <a:off x="2342638" y="2399940"/>
              <a:ext cx="44190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Askeri Disiplinin Kaybolması ve Savaşlardaki Başarısızlıklar </a:t>
              </a:r>
              <a:endParaRPr b="1" sz="17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29" name="Google Shape;129;p19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9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600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1</a:t>
              </a:r>
              <a:endParaRPr sz="2600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grpSp>
        <p:nvGrpSpPr>
          <p:cNvPr id="131" name="Google Shape;131;p19"/>
          <p:cNvGrpSpPr/>
          <p:nvPr/>
        </p:nvGrpSpPr>
        <p:grpSpPr>
          <a:xfrm>
            <a:off x="115526" y="3560289"/>
            <a:ext cx="9028715" cy="643511"/>
            <a:chOff x="1593000" y="2322557"/>
            <a:chExt cx="5957975" cy="643511"/>
          </a:xfrm>
        </p:grpSpPr>
        <p:sp>
          <p:nvSpPr>
            <p:cNvPr id="132" name="Google Shape;132;p19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9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9"/>
            <p:cNvSpPr/>
            <p:nvPr/>
          </p:nvSpPr>
          <p:spPr>
            <a:xfrm rot="-5400000">
              <a:off x="4977310" y="458951"/>
              <a:ext cx="643375" cy="4370586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9"/>
            <p:cNvSpPr/>
            <p:nvPr/>
          </p:nvSpPr>
          <p:spPr>
            <a:xfrm>
              <a:off x="2342643" y="2399957"/>
              <a:ext cx="5141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Dış İsyanda Yetersizlik: (Yunan İsyanı)</a:t>
              </a:r>
              <a:endParaRPr b="1" sz="17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36" name="Google Shape;136;p19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9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600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5</a:t>
              </a:r>
              <a:endParaRPr sz="2600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grpSp>
        <p:nvGrpSpPr>
          <p:cNvPr id="138" name="Google Shape;138;p19"/>
          <p:cNvGrpSpPr/>
          <p:nvPr/>
        </p:nvGrpSpPr>
        <p:grpSpPr>
          <a:xfrm>
            <a:off x="115422" y="2905126"/>
            <a:ext cx="9028715" cy="643500"/>
            <a:chOff x="1593000" y="2322568"/>
            <a:chExt cx="5957975" cy="643500"/>
          </a:xfrm>
        </p:grpSpPr>
        <p:sp>
          <p:nvSpPr>
            <p:cNvPr id="139" name="Google Shape;139;p19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9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9"/>
            <p:cNvSpPr/>
            <p:nvPr/>
          </p:nvSpPr>
          <p:spPr>
            <a:xfrm rot="-5400000">
              <a:off x="4947094" y="489129"/>
              <a:ext cx="643350" cy="4310227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9"/>
            <p:cNvSpPr/>
            <p:nvPr/>
          </p:nvSpPr>
          <p:spPr>
            <a:xfrm>
              <a:off x="2342641" y="2399943"/>
              <a:ext cx="51504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Toplumsal Huzursuzluk ve Güvenlik Sorunları </a:t>
              </a:r>
              <a:endParaRPr b="1" sz="17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43" name="Google Shape;143;p19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B02B20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9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BE2F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2600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4</a:t>
              </a:r>
              <a:endParaRPr sz="2600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 sz="17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II. Mahmut’un Yeniçeri Ocağı’nı Kaldırmadan Önce Aldığı Tedbirler </a:t>
            </a:r>
            <a:endParaRPr b="1" i="1" sz="17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150" name="Google Shape;150;p20"/>
          <p:cNvGrpSpPr/>
          <p:nvPr/>
        </p:nvGrpSpPr>
        <p:grpSpPr>
          <a:xfrm>
            <a:off x="2628700" y="1648309"/>
            <a:ext cx="2176107" cy="2670146"/>
            <a:chOff x="2680893" y="1597469"/>
            <a:chExt cx="1955700" cy="2399700"/>
          </a:xfrm>
        </p:grpSpPr>
        <p:sp>
          <p:nvSpPr>
            <p:cNvPr id="151" name="Google Shape;151;p20"/>
            <p:cNvSpPr/>
            <p:nvPr/>
          </p:nvSpPr>
          <p:spPr>
            <a:xfrm rot="5400000">
              <a:off x="2458209" y="1883369"/>
              <a:ext cx="2399700" cy="1827900"/>
            </a:xfrm>
            <a:prstGeom prst="rightArrowCallout">
              <a:avLst>
                <a:gd fmla="val 9283" name="adj1"/>
                <a:gd fmla="val 13570" name="adj2"/>
                <a:gd fmla="val 16082" name="adj3"/>
                <a:gd fmla="val 81236" name="adj4"/>
              </a:avLst>
            </a:prstGeom>
            <a:solidFill>
              <a:srgbClr val="155B55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0"/>
            <p:cNvSpPr/>
            <p:nvPr/>
          </p:nvSpPr>
          <p:spPr>
            <a:xfrm flipH="1" rot="10800000">
              <a:off x="2834043" y="1687411"/>
              <a:ext cx="1649400" cy="1769700"/>
            </a:xfrm>
            <a:prstGeom prst="snip1Rect">
              <a:avLst>
                <a:gd fmla="val 0" name="adj"/>
              </a:avLst>
            </a:prstGeom>
            <a:solidFill>
              <a:srgbClr val="1B786F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0"/>
            <p:cNvSpPr txBox="1"/>
            <p:nvPr/>
          </p:nvSpPr>
          <p:spPr>
            <a:xfrm>
              <a:off x="2680893" y="1834261"/>
              <a:ext cx="19557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780"/>
                </a:spcAft>
                <a:buNone/>
              </a:pPr>
              <a:r>
                <a:rPr b="1" lang="tr" sz="1824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Kilit kadrolara güvenilir isimleri atadı.</a:t>
              </a:r>
              <a:endParaRPr sz="149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154" name="Google Shape;154;p20"/>
          <p:cNvGrpSpPr/>
          <p:nvPr/>
        </p:nvGrpSpPr>
        <p:grpSpPr>
          <a:xfrm>
            <a:off x="4732944" y="1146341"/>
            <a:ext cx="2033904" cy="2670146"/>
            <a:chOff x="4572009" y="1146343"/>
            <a:chExt cx="1827900" cy="2399700"/>
          </a:xfrm>
        </p:grpSpPr>
        <p:sp>
          <p:nvSpPr>
            <p:cNvPr id="155" name="Google Shape;155;p20"/>
            <p:cNvSpPr/>
            <p:nvPr/>
          </p:nvSpPr>
          <p:spPr>
            <a:xfrm rot="-5400000">
              <a:off x="4286109" y="1432243"/>
              <a:ext cx="2399700" cy="1827900"/>
            </a:xfrm>
            <a:prstGeom prst="rightArrowCallout">
              <a:avLst>
                <a:gd fmla="val 9283" name="adj1"/>
                <a:gd fmla="val 13570" name="adj2"/>
                <a:gd fmla="val 16082" name="adj3"/>
                <a:gd fmla="val 81236" name="adj4"/>
              </a:avLst>
            </a:prstGeom>
            <a:solidFill>
              <a:srgbClr val="83E3DA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0"/>
            <p:cNvSpPr/>
            <p:nvPr/>
          </p:nvSpPr>
          <p:spPr>
            <a:xfrm flipH="1">
              <a:off x="4660575" y="1686400"/>
              <a:ext cx="1649400" cy="1769700"/>
            </a:xfrm>
            <a:prstGeom prst="snip1Rect">
              <a:avLst>
                <a:gd fmla="val 0" name="adj"/>
              </a:avLst>
            </a:prstGeom>
            <a:solidFill>
              <a:srgbClr val="1B786F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0"/>
            <p:cNvSpPr txBox="1"/>
            <p:nvPr/>
          </p:nvSpPr>
          <p:spPr>
            <a:xfrm>
              <a:off x="4660572" y="1889499"/>
              <a:ext cx="1649400" cy="136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780"/>
                </a:spcAft>
                <a:buNone/>
              </a:pPr>
              <a:r>
                <a:rPr b="1" lang="tr" sz="1824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Esame ödemeleri konusunda güvence verdi.</a:t>
              </a:r>
              <a:endParaRPr sz="149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158" name="Google Shape;158;p20"/>
          <p:cNvGrpSpPr/>
          <p:nvPr/>
        </p:nvGrpSpPr>
        <p:grpSpPr>
          <a:xfrm>
            <a:off x="6767015" y="1648309"/>
            <a:ext cx="2033904" cy="2670146"/>
            <a:chOff x="6400059" y="1597469"/>
            <a:chExt cx="1827900" cy="2399700"/>
          </a:xfrm>
        </p:grpSpPr>
        <p:sp>
          <p:nvSpPr>
            <p:cNvPr id="159" name="Google Shape;159;p20"/>
            <p:cNvSpPr/>
            <p:nvPr/>
          </p:nvSpPr>
          <p:spPr>
            <a:xfrm rot="5400000">
              <a:off x="6114159" y="1883369"/>
              <a:ext cx="2399700" cy="1827900"/>
            </a:xfrm>
            <a:prstGeom prst="rightArrowCallout">
              <a:avLst>
                <a:gd fmla="val 9283" name="adj1"/>
                <a:gd fmla="val 13570" name="adj2"/>
                <a:gd fmla="val 16082" name="adj3"/>
                <a:gd fmla="val 81236" name="adj4"/>
              </a:avLst>
            </a:prstGeom>
            <a:solidFill>
              <a:srgbClr val="155B55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 flipH="1" rot="10800000">
              <a:off x="6489993" y="1687411"/>
              <a:ext cx="1649400" cy="1769700"/>
            </a:xfrm>
            <a:prstGeom prst="snip1Rect">
              <a:avLst>
                <a:gd fmla="val 0" name="adj"/>
              </a:avLst>
            </a:prstGeom>
            <a:solidFill>
              <a:srgbClr val="1B786F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0"/>
            <p:cNvSpPr txBox="1"/>
            <p:nvPr/>
          </p:nvSpPr>
          <p:spPr>
            <a:xfrm>
              <a:off x="6623186" y="1834266"/>
              <a:ext cx="13830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824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Eşkinci Ocağı’nı kurdu. </a:t>
              </a:r>
              <a:endParaRPr sz="149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grpSp>
        <p:nvGrpSpPr>
          <p:cNvPr id="162" name="Google Shape;162;p20"/>
          <p:cNvGrpSpPr/>
          <p:nvPr/>
        </p:nvGrpSpPr>
        <p:grpSpPr>
          <a:xfrm>
            <a:off x="664968" y="1146341"/>
            <a:ext cx="2033904" cy="2670146"/>
            <a:chOff x="916059" y="1146343"/>
            <a:chExt cx="1827900" cy="2399700"/>
          </a:xfrm>
        </p:grpSpPr>
        <p:sp>
          <p:nvSpPr>
            <p:cNvPr id="163" name="Google Shape;163;p20"/>
            <p:cNvSpPr/>
            <p:nvPr/>
          </p:nvSpPr>
          <p:spPr>
            <a:xfrm rot="-5400000">
              <a:off x="630159" y="1432243"/>
              <a:ext cx="2399700" cy="1827900"/>
            </a:xfrm>
            <a:prstGeom prst="rightArrowCallout">
              <a:avLst>
                <a:gd fmla="val 9283" name="adj1"/>
                <a:gd fmla="val 13570" name="adj2"/>
                <a:gd fmla="val 16082" name="adj3"/>
                <a:gd fmla="val 81236" name="adj4"/>
              </a:avLst>
            </a:prstGeom>
            <a:solidFill>
              <a:srgbClr val="83E3DA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0"/>
            <p:cNvSpPr/>
            <p:nvPr/>
          </p:nvSpPr>
          <p:spPr>
            <a:xfrm flipH="1">
              <a:off x="1004625" y="1686400"/>
              <a:ext cx="1649400" cy="1769700"/>
            </a:xfrm>
            <a:prstGeom prst="snip1Rect">
              <a:avLst>
                <a:gd fmla="val 0" name="adj"/>
              </a:avLst>
            </a:prstGeom>
            <a:solidFill>
              <a:srgbClr val="1B786F"/>
            </a:solidFill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0"/>
            <p:cNvSpPr txBox="1"/>
            <p:nvPr/>
          </p:nvSpPr>
          <p:spPr>
            <a:xfrm>
              <a:off x="1137823" y="1833244"/>
              <a:ext cx="1383000" cy="14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750" lIns="101750" spcFirstLastPara="1" rIns="101750" wrap="square" tIns="1017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24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2024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Uygun zamanı bekledi.</a:t>
              </a:r>
              <a:endParaRPr b="1" sz="2024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9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780"/>
                </a:spcAft>
                <a:buNone/>
              </a:pPr>
              <a:r>
                <a:t/>
              </a:r>
              <a:endParaRPr sz="89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/>
          <p:nvPr>
            <p:ph type="title"/>
          </p:nvPr>
        </p:nvSpPr>
        <p:spPr>
          <a:xfrm>
            <a:off x="0" y="217150"/>
            <a:ext cx="3165000" cy="66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i="1" lang="tr" sz="162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Ocağı’nın Kaldırması</a:t>
            </a:r>
            <a:endParaRPr b="1" i="1" sz="162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1" name="Google Shape;171;p21"/>
          <p:cNvSpPr txBox="1"/>
          <p:nvPr>
            <p:ph idx="1" type="body"/>
          </p:nvPr>
        </p:nvSpPr>
        <p:spPr>
          <a:xfrm>
            <a:off x="3483150" y="905400"/>
            <a:ext cx="5446800" cy="342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mic Sans MS"/>
              <a:buChar char="➔"/>
            </a:pPr>
            <a:r>
              <a:t/>
            </a:r>
            <a:endParaRPr b="1"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Char char="➔"/>
            </a:pPr>
            <a:r>
              <a:rPr b="1" lang="tr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İlk olarak yeniçeri ocağından temin edilen askerlerle</a:t>
            </a:r>
            <a:r>
              <a:rPr b="1" lang="tr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Eşkinci Ocağı</a:t>
            </a:r>
            <a:r>
              <a:rPr b="1" lang="tr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kuruldu.</a:t>
            </a:r>
            <a:endParaRPr b="1"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Char char="➔"/>
            </a:pPr>
            <a:r>
              <a:rPr b="1" lang="tr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Ardından yeniçeriler kazan devirip </a:t>
            </a:r>
            <a:r>
              <a:rPr b="1" lang="tr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isyan ettiler</a:t>
            </a:r>
            <a:r>
              <a:rPr b="1" lang="tr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b="1"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Char char="➔"/>
            </a:pPr>
            <a:r>
              <a:rPr b="1" lang="tr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kışlaları kuşatma altına alındı.</a:t>
            </a:r>
            <a:endParaRPr b="1"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Char char="➔"/>
            </a:pPr>
            <a:r>
              <a:rPr b="1" lang="tr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Binlerce yeniçeri öldürüldü.</a:t>
            </a:r>
            <a:endParaRPr b="1"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mic Sans MS"/>
              <a:buChar char="➔"/>
            </a:pPr>
            <a:r>
              <a:rPr b="1" lang="tr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Bu şekilde yeniçeri ocağı tarihe karıştı.</a:t>
            </a:r>
            <a:endParaRPr b="1"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300"/>
          </a:p>
        </p:txBody>
      </p:sp>
      <p:pic>
        <p:nvPicPr>
          <p:cNvPr id="172" name="Google Shape;172;p21" title="imag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00" y="1042800"/>
            <a:ext cx="3165000" cy="315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tr" sz="17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Yeniçeri Ocağı’nın Kaldırılmasının Sonuçları</a:t>
            </a:r>
            <a:endParaRPr b="1" i="1" sz="17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178" name="Google Shape;178;p22"/>
          <p:cNvGrpSpPr/>
          <p:nvPr/>
        </p:nvGrpSpPr>
        <p:grpSpPr>
          <a:xfrm>
            <a:off x="426790" y="3422630"/>
            <a:ext cx="8290404" cy="828957"/>
            <a:chOff x="1593000" y="2322568"/>
            <a:chExt cx="6435650" cy="643500"/>
          </a:xfrm>
        </p:grpSpPr>
        <p:sp>
          <p:nvSpPr>
            <p:cNvPr id="179" name="Google Shape;179;p22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2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2"/>
            <p:cNvSpPr/>
            <p:nvPr/>
          </p:nvSpPr>
          <p:spPr>
            <a:xfrm rot="-5400000">
              <a:off x="5249481" y="186764"/>
              <a:ext cx="643359" cy="4914978"/>
            </a:xfrm>
            <a:prstGeom prst="flowChartOffpageConnector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2"/>
            <p:cNvSpPr/>
            <p:nvPr/>
          </p:nvSpPr>
          <p:spPr>
            <a:xfrm>
              <a:off x="2342608" y="2399949"/>
              <a:ext cx="56085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Halk Üzerindeki Yeniçeri Baskısı Ortadan Kalktı.</a:t>
              </a:r>
              <a:endParaRPr b="1" sz="17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83" name="Google Shape;183;p22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0D5CDF"/>
            </a:solidFill>
            <a:ln>
              <a:noFill/>
            </a:ln>
            <a:effectLst>
              <a:outerShdw blurRad="92021" rotWithShape="0" algn="bl" dir="2700000" dist="36808">
                <a:srgbClr val="000000">
                  <a:alpha val="17000"/>
                </a:srgbClr>
              </a:outerShdw>
            </a:effectLst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2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0E63F0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3349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04</a:t>
              </a:r>
              <a:endParaRPr sz="3349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grpSp>
        <p:nvGrpSpPr>
          <p:cNvPr id="185" name="Google Shape;185;p22"/>
          <p:cNvGrpSpPr/>
          <p:nvPr/>
        </p:nvGrpSpPr>
        <p:grpSpPr>
          <a:xfrm>
            <a:off x="426790" y="2579037"/>
            <a:ext cx="8263254" cy="828957"/>
            <a:chOff x="1593000" y="2322568"/>
            <a:chExt cx="6414574" cy="643500"/>
          </a:xfrm>
        </p:grpSpPr>
        <p:sp>
          <p:nvSpPr>
            <p:cNvPr id="186" name="Google Shape;186;p22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2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2"/>
            <p:cNvSpPr/>
            <p:nvPr/>
          </p:nvSpPr>
          <p:spPr>
            <a:xfrm rot="-5400000">
              <a:off x="5238943" y="197296"/>
              <a:ext cx="643359" cy="4893902"/>
            </a:xfrm>
            <a:prstGeom prst="flowChartOffpageConnector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2"/>
            <p:cNvSpPr/>
            <p:nvPr/>
          </p:nvSpPr>
          <p:spPr>
            <a:xfrm>
              <a:off x="2342608" y="2399943"/>
              <a:ext cx="56085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chemeClr val="lt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Merkezi Otorite Güçlendi.</a:t>
              </a:r>
              <a:endParaRPr b="1" sz="1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0" name="Google Shape;190;p22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0D5CDF"/>
            </a:solidFill>
            <a:ln>
              <a:noFill/>
            </a:ln>
            <a:effectLst>
              <a:outerShdw blurRad="92021" rotWithShape="0" algn="bl" dir="2700000" dist="36808">
                <a:srgbClr val="000000">
                  <a:alpha val="17000"/>
                </a:srgbClr>
              </a:outerShdw>
            </a:effectLst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2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0E63F0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3349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03</a:t>
              </a:r>
              <a:endParaRPr sz="3349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grpSp>
        <p:nvGrpSpPr>
          <p:cNvPr id="192" name="Google Shape;192;p22"/>
          <p:cNvGrpSpPr/>
          <p:nvPr/>
        </p:nvGrpSpPr>
        <p:grpSpPr>
          <a:xfrm>
            <a:off x="426790" y="1735487"/>
            <a:ext cx="8276829" cy="828959"/>
            <a:chOff x="1593000" y="2322566"/>
            <a:chExt cx="6425112" cy="643502"/>
          </a:xfrm>
        </p:grpSpPr>
        <p:sp>
          <p:nvSpPr>
            <p:cNvPr id="193" name="Google Shape;193;p22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2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2"/>
            <p:cNvSpPr/>
            <p:nvPr/>
          </p:nvSpPr>
          <p:spPr>
            <a:xfrm rot="-5400000">
              <a:off x="5244212" y="192026"/>
              <a:ext cx="643359" cy="4904440"/>
            </a:xfrm>
            <a:prstGeom prst="flowChartOffpageConnector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2"/>
            <p:cNvSpPr/>
            <p:nvPr/>
          </p:nvSpPr>
          <p:spPr>
            <a:xfrm>
              <a:off x="2342608" y="2399942"/>
              <a:ext cx="56649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chemeClr val="lt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Islahatların Önündeki En Büyük Engel Kalktı.</a:t>
              </a:r>
              <a:endParaRPr b="1" sz="17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97" name="Google Shape;197;p22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0D5CDF"/>
            </a:solidFill>
            <a:ln>
              <a:noFill/>
            </a:ln>
            <a:effectLst>
              <a:outerShdw blurRad="92021" rotWithShape="0" algn="bl" dir="2700000" dist="36808">
                <a:srgbClr val="000000">
                  <a:alpha val="17000"/>
                </a:srgbClr>
              </a:outerShdw>
            </a:effectLst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2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0E63F0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3349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02</a:t>
              </a:r>
              <a:endParaRPr sz="3349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  <p:grpSp>
        <p:nvGrpSpPr>
          <p:cNvPr id="199" name="Google Shape;199;p22"/>
          <p:cNvGrpSpPr/>
          <p:nvPr/>
        </p:nvGrpSpPr>
        <p:grpSpPr>
          <a:xfrm>
            <a:off x="426790" y="891913"/>
            <a:ext cx="8263254" cy="828965"/>
            <a:chOff x="1593000" y="2322561"/>
            <a:chExt cx="6414574" cy="643507"/>
          </a:xfrm>
        </p:grpSpPr>
        <p:sp>
          <p:nvSpPr>
            <p:cNvPr id="200" name="Google Shape;200;p22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2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2"/>
            <p:cNvSpPr/>
            <p:nvPr/>
          </p:nvSpPr>
          <p:spPr>
            <a:xfrm rot="-5400000">
              <a:off x="5238943" y="197290"/>
              <a:ext cx="643359" cy="4893902"/>
            </a:xfrm>
            <a:prstGeom prst="flowChartOffpageConnector">
              <a:avLst/>
            </a:prstGeom>
            <a:solidFill>
              <a:srgbClr val="0C57D3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2"/>
            <p:cNvSpPr/>
            <p:nvPr/>
          </p:nvSpPr>
          <p:spPr>
            <a:xfrm>
              <a:off x="2342608" y="2399956"/>
              <a:ext cx="56649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" sz="17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Asâkir-i Mansûre-i Muhammediyye Adıyla Yeni Bir Ordu Kuruldu.</a:t>
              </a:r>
              <a:endParaRPr b="1" sz="17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04" name="Google Shape;204;p22"/>
            <p:cNvSpPr/>
            <p:nvPr/>
          </p:nvSpPr>
          <p:spPr>
            <a:xfrm>
              <a:off x="1593000" y="2322568"/>
              <a:ext cx="690000" cy="642300"/>
            </a:xfrm>
            <a:prstGeom prst="rect">
              <a:avLst/>
            </a:prstGeom>
            <a:solidFill>
              <a:srgbClr val="0D5CDF"/>
            </a:solidFill>
            <a:ln>
              <a:noFill/>
            </a:ln>
            <a:effectLst>
              <a:outerShdw blurRad="92021" rotWithShape="0" algn="bl" dir="2700000" dist="36808">
                <a:srgbClr val="000000">
                  <a:alpha val="17000"/>
                </a:srgbClr>
              </a:outerShdw>
            </a:effectLst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2"/>
            <p:cNvSpPr/>
            <p:nvPr/>
          </p:nvSpPr>
          <p:spPr>
            <a:xfrm>
              <a:off x="1593000" y="2322575"/>
              <a:ext cx="690000" cy="642600"/>
            </a:xfrm>
            <a:prstGeom prst="rect">
              <a:avLst/>
            </a:prstGeom>
            <a:solidFill>
              <a:srgbClr val="0E63F0"/>
            </a:solidFill>
            <a:ln>
              <a:noFill/>
            </a:ln>
          </p:spPr>
          <p:txBody>
            <a:bodyPr anchorCtr="0" anchor="ctr" bIns="117775" lIns="117775" spcFirstLastPara="1" rIns="117775" wrap="square" tIns="117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" sz="3349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01</a:t>
              </a:r>
              <a:endParaRPr sz="3349"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